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80" r:id="rId3"/>
    <p:sldId id="257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92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3" r:id="rId25"/>
    <p:sldId id="294" r:id="rId26"/>
    <p:sldId id="295" r:id="rId27"/>
    <p:sldId id="296" r:id="rId28"/>
    <p:sldId id="277" r:id="rId29"/>
    <p:sldId id="278" r:id="rId30"/>
    <p:sldId id="279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3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07E93-1E85-4D75-8D91-CE747290895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Cyrl-BA"/>
        </a:p>
      </dgm:t>
    </dgm:pt>
    <dgm:pt modelId="{551BC247-9E09-4CE3-A44D-20055A8F605F}" type="pres">
      <dgm:prSet presAssocID="{83807E93-1E85-4D75-8D91-CE7472908950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89494582-C169-40ED-876D-852C9C864E5D}" type="presOf" srcId="{83807E93-1E85-4D75-8D91-CE7472908950}" destId="{551BC247-9E09-4CE3-A44D-20055A8F605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D77E8-BF2E-4362-9A5B-9A9201D9D93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Cyrl-BA"/>
        </a:p>
      </dgm:t>
    </dgm:pt>
    <dgm:pt modelId="{5E2E2E1A-110F-46E1-A2F8-E053F688C5CC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28. mart 2024</a:t>
          </a:r>
        </a:p>
        <a:p>
          <a:r>
            <a:rPr lang="sr-Latn-BA" sz="1200" dirty="0"/>
            <a:t>Pravilnik o dinamici </a:t>
          </a:r>
          <a:r>
            <a:rPr lang="sr-Latn-BA" sz="1200" dirty="0" err="1"/>
            <a:t>fiskalizacije</a:t>
          </a:r>
          <a:r>
            <a:rPr lang="sr-Latn-BA" sz="1200" dirty="0"/>
            <a:t> stupio na snagu</a:t>
          </a:r>
        </a:p>
      </dgm:t>
    </dgm:pt>
    <dgm:pt modelId="{FCC9839F-DE14-4774-8087-5AF35DC5C47E}" type="parTrans" cxnId="{3C399B60-CDAD-484F-8E09-50A1A5C1D6C9}">
      <dgm:prSet/>
      <dgm:spPr/>
      <dgm:t>
        <a:bodyPr/>
        <a:lstStyle/>
        <a:p>
          <a:endParaRPr lang="sr-Cyrl-BA"/>
        </a:p>
      </dgm:t>
    </dgm:pt>
    <dgm:pt modelId="{5F24A5F0-EFEE-4318-A7DC-DFFFD4C86CDB}" type="sibTrans" cxnId="{3C399B60-CDAD-484F-8E09-50A1A5C1D6C9}">
      <dgm:prSet/>
      <dgm:spPr/>
      <dgm:t>
        <a:bodyPr/>
        <a:lstStyle/>
        <a:p>
          <a:endParaRPr lang="sr-Cyrl-BA"/>
        </a:p>
      </dgm:t>
    </dgm:pt>
    <dgm:pt modelId="{876D8DBE-132D-42AC-AF54-1039226F9356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17. april 2024 </a:t>
          </a:r>
        </a:p>
        <a:p>
          <a:r>
            <a:rPr kumimoji="0" lang="sr-Latn-BA" sz="120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Početak podnošenja zahtjeva za inicijalnu </a:t>
          </a:r>
          <a:r>
            <a:rPr kumimoji="0" lang="sr-Latn-BA" sz="1200" b="0" i="0" u="none" strike="noStrike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fiskalizaciju</a:t>
          </a:r>
          <a:r>
            <a:rPr kumimoji="0" lang="sr-Latn-BA" sz="120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I grupu obveznika</a:t>
          </a:r>
          <a:endParaRPr lang="sr-Cyrl-BA" sz="1200" dirty="0"/>
        </a:p>
      </dgm:t>
    </dgm:pt>
    <dgm:pt modelId="{F2D1F2D0-D954-4AD0-BD37-57EE3CFE94A5}" type="parTrans" cxnId="{590D06AC-07B1-46F0-B714-456820759009}">
      <dgm:prSet/>
      <dgm:spPr/>
      <dgm:t>
        <a:bodyPr/>
        <a:lstStyle/>
        <a:p>
          <a:endParaRPr lang="sr-Cyrl-BA"/>
        </a:p>
      </dgm:t>
    </dgm:pt>
    <dgm:pt modelId="{7CE0036F-49B5-4AAD-95F3-BAD2873E3969}" type="sibTrans" cxnId="{590D06AC-07B1-46F0-B714-456820759009}">
      <dgm:prSet/>
      <dgm:spPr/>
      <dgm:t>
        <a:bodyPr/>
        <a:lstStyle/>
        <a:p>
          <a:endParaRPr lang="sr-Cyrl-BA"/>
        </a:p>
      </dgm:t>
    </dgm:pt>
    <dgm:pt modelId="{03775A8A-C1F9-42FE-A640-DF0E760B6189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17. decembar 2024</a:t>
          </a:r>
        </a:p>
        <a:p>
          <a:r>
            <a:rPr lang="sr-Latn-BA" sz="1200" dirty="0"/>
            <a:t> Završetak postupka inicijalne </a:t>
          </a:r>
          <a:r>
            <a:rPr lang="sr-Latn-BA" sz="1200" dirty="0" err="1"/>
            <a:t>fiskalizacije</a:t>
          </a:r>
          <a:r>
            <a:rPr lang="sr-Latn-BA" sz="1200" dirty="0"/>
            <a:t> za I grupu obveznika</a:t>
          </a:r>
          <a:endParaRPr lang="sr-Cyrl-BA" sz="1200" dirty="0"/>
        </a:p>
      </dgm:t>
    </dgm:pt>
    <dgm:pt modelId="{D4A61DC6-1145-48DF-B819-A603FC71F4D2}" type="parTrans" cxnId="{C07B4E95-0441-4704-ADB2-17BCAA6BB41F}">
      <dgm:prSet/>
      <dgm:spPr/>
      <dgm:t>
        <a:bodyPr/>
        <a:lstStyle/>
        <a:p>
          <a:endParaRPr lang="sr-Cyrl-BA"/>
        </a:p>
      </dgm:t>
    </dgm:pt>
    <dgm:pt modelId="{CAC862E8-BE03-4509-B4D6-09207CB20AB6}" type="sibTrans" cxnId="{C07B4E95-0441-4704-ADB2-17BCAA6BB41F}">
      <dgm:prSet/>
      <dgm:spPr/>
      <dgm:t>
        <a:bodyPr/>
        <a:lstStyle/>
        <a:p>
          <a:endParaRPr lang="sr-Cyrl-BA"/>
        </a:p>
      </dgm:t>
    </dgm:pt>
    <dgm:pt modelId="{6D49A037-B614-4D63-A219-57B77FF5A891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16. maj 2024 </a:t>
          </a:r>
        </a:p>
        <a:p>
          <a:r>
            <a:rPr lang="sr-Latn-BA" sz="1200" dirty="0"/>
            <a:t>Gdje smo danas? </a:t>
          </a:r>
        </a:p>
        <a:p>
          <a:endParaRPr lang="sr-Cyrl-BA" sz="1200" dirty="0"/>
        </a:p>
      </dgm:t>
    </dgm:pt>
    <dgm:pt modelId="{23CC44CE-D875-45AA-A2E7-C5995764207F}" type="parTrans" cxnId="{ADB0B7E8-D958-468D-B695-02A71699532B}">
      <dgm:prSet/>
      <dgm:spPr/>
      <dgm:t>
        <a:bodyPr/>
        <a:lstStyle/>
        <a:p>
          <a:endParaRPr lang="sr-Cyrl-BA"/>
        </a:p>
      </dgm:t>
    </dgm:pt>
    <dgm:pt modelId="{980F1627-6BBC-4DAF-B998-11CD710FEEE7}" type="sibTrans" cxnId="{ADB0B7E8-D958-468D-B695-02A71699532B}">
      <dgm:prSet/>
      <dgm:spPr/>
      <dgm:t>
        <a:bodyPr/>
        <a:lstStyle/>
        <a:p>
          <a:endParaRPr lang="sr-Cyrl-BA"/>
        </a:p>
      </dgm:t>
    </dgm:pt>
    <dgm:pt modelId="{98DFC830-2536-483B-8267-536A8D836C10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Do 28. septembra 2024</a:t>
          </a:r>
        </a:p>
        <a:p>
          <a:r>
            <a:rPr lang="sr-Latn-BA" sz="1200" dirty="0"/>
            <a:t>Postupak </a:t>
          </a:r>
          <a:r>
            <a:rPr lang="sr-Latn-BA" sz="1200" dirty="0" err="1"/>
            <a:t>fiskalizacije</a:t>
          </a:r>
          <a:r>
            <a:rPr lang="sr-Latn-BA" sz="1200" dirty="0"/>
            <a:t> za II drugu obveznika </a:t>
          </a:r>
          <a:endParaRPr lang="sr-Cyrl-BA" sz="1200" dirty="0"/>
        </a:p>
      </dgm:t>
    </dgm:pt>
    <dgm:pt modelId="{9BD5FB85-2059-4045-8DE6-2F095AD021F3}" type="parTrans" cxnId="{26A6867C-097E-4F83-BC41-217C4644B066}">
      <dgm:prSet/>
      <dgm:spPr/>
      <dgm:t>
        <a:bodyPr/>
        <a:lstStyle/>
        <a:p>
          <a:endParaRPr lang="sr-Cyrl-BA"/>
        </a:p>
      </dgm:t>
    </dgm:pt>
    <dgm:pt modelId="{AE307C1B-087E-49DF-A662-E71DDB4CB29C}" type="sibTrans" cxnId="{26A6867C-097E-4F83-BC41-217C4644B066}">
      <dgm:prSet/>
      <dgm:spPr/>
      <dgm:t>
        <a:bodyPr/>
        <a:lstStyle/>
        <a:p>
          <a:endParaRPr lang="sr-Cyrl-BA"/>
        </a:p>
      </dgm:t>
    </dgm:pt>
    <dgm:pt modelId="{03948C6D-C2D9-407C-A77F-EF59E85D151F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17. jun 2024</a:t>
          </a:r>
        </a:p>
        <a:p>
          <a:r>
            <a:rPr lang="sr-Latn-BA" sz="1200" dirty="0"/>
            <a:t> </a:t>
          </a:r>
          <a:r>
            <a:rPr kumimoji="0" lang="sr-Latn-BA" sz="120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Završetak postupka podnošenja zahtjeva za inicijalnu </a:t>
          </a:r>
          <a:r>
            <a:rPr kumimoji="0" lang="sr-Latn-BA" sz="1200" b="0" i="0" u="none" strike="noStrike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fiskalizaciju</a:t>
          </a:r>
          <a:r>
            <a:rPr kumimoji="0" lang="sr-Latn-BA" sz="120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I grupu obveznika</a:t>
          </a:r>
          <a:endParaRPr lang="sr-Cyrl-BA" sz="1200" dirty="0"/>
        </a:p>
      </dgm:t>
    </dgm:pt>
    <dgm:pt modelId="{22C94D52-0945-498F-AE5A-0F6E5B5FA0BA}" type="sibTrans" cxnId="{A1D2448A-7B90-4C0C-85C5-345A1A16C269}">
      <dgm:prSet/>
      <dgm:spPr/>
      <dgm:t>
        <a:bodyPr/>
        <a:lstStyle/>
        <a:p>
          <a:endParaRPr lang="sr-Cyrl-BA"/>
        </a:p>
      </dgm:t>
    </dgm:pt>
    <dgm:pt modelId="{A1FE28D4-7A09-46FF-A838-35C448380D4A}" type="parTrans" cxnId="{A1D2448A-7B90-4C0C-85C5-345A1A16C269}">
      <dgm:prSet/>
      <dgm:spPr/>
      <dgm:t>
        <a:bodyPr/>
        <a:lstStyle/>
        <a:p>
          <a:endParaRPr lang="sr-Cyrl-BA"/>
        </a:p>
      </dgm:t>
    </dgm:pt>
    <dgm:pt modelId="{3F9BCC0C-9962-4E21-AF69-9F7E28077350}">
      <dgm:prSet phldrT="[Text]" custT="1"/>
      <dgm:spPr/>
      <dgm:t>
        <a:bodyPr/>
        <a:lstStyle/>
        <a:p>
          <a:r>
            <a:rPr lang="sr-Latn-BA" sz="1400" b="1" dirty="0">
              <a:solidFill>
                <a:srgbClr val="FF0000"/>
              </a:solidFill>
            </a:rPr>
            <a:t>3. mart 2022 </a:t>
          </a:r>
        </a:p>
        <a:p>
          <a:r>
            <a:rPr lang="sr-Latn-BA" sz="1200" dirty="0"/>
            <a:t>Zakon o </a:t>
          </a:r>
          <a:r>
            <a:rPr lang="sr-Latn-BA" sz="1200" dirty="0" err="1"/>
            <a:t>fiskalizaciji</a:t>
          </a:r>
          <a:endParaRPr lang="sr-Latn-BA" sz="1200" dirty="0"/>
        </a:p>
      </dgm:t>
    </dgm:pt>
    <dgm:pt modelId="{93C7B6AF-DBFA-423C-9D73-46EE5379DA3D}" type="parTrans" cxnId="{310A554A-FB80-4BE4-BA5E-3D42747C7E0F}">
      <dgm:prSet/>
      <dgm:spPr/>
      <dgm:t>
        <a:bodyPr/>
        <a:lstStyle/>
        <a:p>
          <a:endParaRPr lang="sr-Cyrl-BA"/>
        </a:p>
      </dgm:t>
    </dgm:pt>
    <dgm:pt modelId="{2DB21788-24BE-4B67-842E-5A25646086C3}" type="sibTrans" cxnId="{310A554A-FB80-4BE4-BA5E-3D42747C7E0F}">
      <dgm:prSet/>
      <dgm:spPr/>
      <dgm:t>
        <a:bodyPr/>
        <a:lstStyle/>
        <a:p>
          <a:endParaRPr lang="sr-Cyrl-BA"/>
        </a:p>
      </dgm:t>
    </dgm:pt>
    <dgm:pt modelId="{D3DCAA77-3E67-42F6-85D7-E0866EE33DC0}" type="pres">
      <dgm:prSet presAssocID="{430D77E8-BF2E-4362-9A5B-9A9201D9D933}" presName="Name0" presStyleCnt="0">
        <dgm:presLayoutVars>
          <dgm:dir/>
          <dgm:resizeHandles val="exact"/>
        </dgm:presLayoutVars>
      </dgm:prSet>
      <dgm:spPr/>
    </dgm:pt>
    <dgm:pt modelId="{499CDF80-CA05-4ACB-8690-CC32E1B6FF8F}" type="pres">
      <dgm:prSet presAssocID="{430D77E8-BF2E-4362-9A5B-9A9201D9D933}" presName="arrow" presStyleLbl="bgShp" presStyleIdx="0" presStyleCnt="1"/>
      <dgm:spPr/>
    </dgm:pt>
    <dgm:pt modelId="{53D883AA-E46B-41E3-A476-946FF95940A7}" type="pres">
      <dgm:prSet presAssocID="{430D77E8-BF2E-4362-9A5B-9A9201D9D933}" presName="points" presStyleCnt="0"/>
      <dgm:spPr/>
    </dgm:pt>
    <dgm:pt modelId="{78ADFB8C-95E1-4103-9AC2-A09D9F8C94CF}" type="pres">
      <dgm:prSet presAssocID="{3F9BCC0C-9962-4E21-AF69-9F7E28077350}" presName="compositeA" presStyleCnt="0"/>
      <dgm:spPr/>
    </dgm:pt>
    <dgm:pt modelId="{4A0549D6-E687-42FA-B8CD-BBD01E8283A2}" type="pres">
      <dgm:prSet presAssocID="{3F9BCC0C-9962-4E21-AF69-9F7E28077350}" presName="textA" presStyleLbl="revTx" presStyleIdx="0" presStyleCnt="7">
        <dgm:presLayoutVars>
          <dgm:bulletEnabled val="1"/>
        </dgm:presLayoutVars>
      </dgm:prSet>
      <dgm:spPr/>
    </dgm:pt>
    <dgm:pt modelId="{CD0FACF6-E9C6-4C75-A318-9B930443F791}" type="pres">
      <dgm:prSet presAssocID="{3F9BCC0C-9962-4E21-AF69-9F7E28077350}" presName="circleA" presStyleLbl="node1" presStyleIdx="0" presStyleCnt="7" custLinFactY="73383" custLinFactNeighborX="-32464" custLinFactNeighborY="100000"/>
      <dgm:spPr/>
    </dgm:pt>
    <dgm:pt modelId="{7F49A1C3-CE8F-47ED-AD46-8FC3803A6C2F}" type="pres">
      <dgm:prSet presAssocID="{3F9BCC0C-9962-4E21-AF69-9F7E28077350}" presName="spaceA" presStyleCnt="0"/>
      <dgm:spPr/>
    </dgm:pt>
    <dgm:pt modelId="{118571B5-2814-4DF2-8E82-728D32A5AD90}" type="pres">
      <dgm:prSet presAssocID="{2DB21788-24BE-4B67-842E-5A25646086C3}" presName="space" presStyleCnt="0"/>
      <dgm:spPr/>
    </dgm:pt>
    <dgm:pt modelId="{A14B35BF-2DE9-42C0-8C58-B5CF947DEB6B}" type="pres">
      <dgm:prSet presAssocID="{5E2E2E1A-110F-46E1-A2F8-E053F688C5CC}" presName="compositeB" presStyleCnt="0"/>
      <dgm:spPr/>
    </dgm:pt>
    <dgm:pt modelId="{1A6DDEC4-081B-4F51-9C7F-2FBED598C55C}" type="pres">
      <dgm:prSet presAssocID="{5E2E2E1A-110F-46E1-A2F8-E053F688C5CC}" presName="textB" presStyleLbl="revTx" presStyleIdx="1" presStyleCnt="7">
        <dgm:presLayoutVars>
          <dgm:bulletEnabled val="1"/>
        </dgm:presLayoutVars>
      </dgm:prSet>
      <dgm:spPr/>
    </dgm:pt>
    <dgm:pt modelId="{8114307E-508C-445A-8A41-0D8EB7D530CA}" type="pres">
      <dgm:prSet presAssocID="{5E2E2E1A-110F-46E1-A2F8-E053F688C5CC}" presName="circleB" presStyleLbl="node1" presStyleIdx="1" presStyleCnt="7" custLinFactNeighborY="54280"/>
      <dgm:spPr/>
    </dgm:pt>
    <dgm:pt modelId="{4D6B2DD7-0CD8-4D45-9413-409011912213}" type="pres">
      <dgm:prSet presAssocID="{5E2E2E1A-110F-46E1-A2F8-E053F688C5CC}" presName="spaceB" presStyleCnt="0"/>
      <dgm:spPr/>
    </dgm:pt>
    <dgm:pt modelId="{2C5A4659-B75A-4A40-9EED-8EF3D2FF8D86}" type="pres">
      <dgm:prSet presAssocID="{5F24A5F0-EFEE-4318-A7DC-DFFFD4C86CDB}" presName="space" presStyleCnt="0"/>
      <dgm:spPr/>
    </dgm:pt>
    <dgm:pt modelId="{C537ADBE-464E-4293-8213-0CA9DE43B3FD}" type="pres">
      <dgm:prSet presAssocID="{876D8DBE-132D-42AC-AF54-1039226F9356}" presName="compositeA" presStyleCnt="0"/>
      <dgm:spPr/>
    </dgm:pt>
    <dgm:pt modelId="{245F4BA8-AEF9-4857-A169-E1CBABACD565}" type="pres">
      <dgm:prSet presAssocID="{876D8DBE-132D-42AC-AF54-1039226F9356}" presName="textA" presStyleLbl="revTx" presStyleIdx="2" presStyleCnt="7">
        <dgm:presLayoutVars>
          <dgm:bulletEnabled val="1"/>
        </dgm:presLayoutVars>
      </dgm:prSet>
      <dgm:spPr/>
    </dgm:pt>
    <dgm:pt modelId="{32777537-3A14-4BAC-BC25-2F680B47F933}" type="pres">
      <dgm:prSet presAssocID="{876D8DBE-132D-42AC-AF54-1039226F9356}" presName="circleA" presStyleLbl="node1" presStyleIdx="2" presStyleCnt="7" custLinFactNeighborX="4175" custLinFactNeighborY="31315"/>
      <dgm:spPr/>
    </dgm:pt>
    <dgm:pt modelId="{DEBB1851-F92D-40F3-B023-BE490B4E92F4}" type="pres">
      <dgm:prSet presAssocID="{876D8DBE-132D-42AC-AF54-1039226F9356}" presName="spaceA" presStyleCnt="0"/>
      <dgm:spPr/>
    </dgm:pt>
    <dgm:pt modelId="{36DC89D3-003D-497E-87B5-8C23EE7046FB}" type="pres">
      <dgm:prSet presAssocID="{7CE0036F-49B5-4AAD-95F3-BAD2873E3969}" presName="space" presStyleCnt="0"/>
      <dgm:spPr/>
    </dgm:pt>
    <dgm:pt modelId="{00DA18A2-1DD7-411C-88B9-C92590722D2A}" type="pres">
      <dgm:prSet presAssocID="{6D49A037-B614-4D63-A219-57B77FF5A891}" presName="compositeB" presStyleCnt="0"/>
      <dgm:spPr/>
    </dgm:pt>
    <dgm:pt modelId="{F6A3131C-2604-440D-A0CC-5055CCB80A07}" type="pres">
      <dgm:prSet presAssocID="{6D49A037-B614-4D63-A219-57B77FF5A891}" presName="textB" presStyleLbl="revTx" presStyleIdx="3" presStyleCnt="7">
        <dgm:presLayoutVars>
          <dgm:bulletEnabled val="1"/>
        </dgm:presLayoutVars>
      </dgm:prSet>
      <dgm:spPr/>
    </dgm:pt>
    <dgm:pt modelId="{99576466-E963-4BB6-89AB-AFE379B66430}" type="pres">
      <dgm:prSet presAssocID="{6D49A037-B614-4D63-A219-57B77FF5A891}" presName="circleB" presStyleLbl="node1" presStyleIdx="3" presStyleCnt="7" custLinFactNeighborX="-2088" custLinFactNeighborY="15762"/>
      <dgm:spPr/>
    </dgm:pt>
    <dgm:pt modelId="{A39C0F6E-A461-4321-821B-05784B4D7124}" type="pres">
      <dgm:prSet presAssocID="{6D49A037-B614-4D63-A219-57B77FF5A891}" presName="spaceB" presStyleCnt="0"/>
      <dgm:spPr/>
    </dgm:pt>
    <dgm:pt modelId="{8E62A955-56C5-45EE-903F-69099D8346E7}" type="pres">
      <dgm:prSet presAssocID="{980F1627-6BBC-4DAF-B998-11CD710FEEE7}" presName="space" presStyleCnt="0"/>
      <dgm:spPr/>
    </dgm:pt>
    <dgm:pt modelId="{EA52A806-E967-41EC-96AF-0D687FFDA52E}" type="pres">
      <dgm:prSet presAssocID="{03948C6D-C2D9-407C-A77F-EF59E85D151F}" presName="compositeA" presStyleCnt="0"/>
      <dgm:spPr/>
    </dgm:pt>
    <dgm:pt modelId="{AAA3D705-8F80-4651-A752-68529BE142BA}" type="pres">
      <dgm:prSet presAssocID="{03948C6D-C2D9-407C-A77F-EF59E85D151F}" presName="textA" presStyleLbl="revTx" presStyleIdx="4" presStyleCnt="7">
        <dgm:presLayoutVars>
          <dgm:bulletEnabled val="1"/>
        </dgm:presLayoutVars>
      </dgm:prSet>
      <dgm:spPr/>
    </dgm:pt>
    <dgm:pt modelId="{2181BA5C-5B87-4F30-B7FE-3D886F510EDF}" type="pres">
      <dgm:prSet presAssocID="{03948C6D-C2D9-407C-A77F-EF59E85D151F}" presName="circleA" presStyleLbl="node1" presStyleIdx="4" presStyleCnt="7" custLinFactNeighborX="-4175" custLinFactNeighborY="-10438"/>
      <dgm:spPr/>
    </dgm:pt>
    <dgm:pt modelId="{2FA77347-7B46-4A70-A6AA-02B0AFA04F8A}" type="pres">
      <dgm:prSet presAssocID="{03948C6D-C2D9-407C-A77F-EF59E85D151F}" presName="spaceA" presStyleCnt="0"/>
      <dgm:spPr/>
    </dgm:pt>
    <dgm:pt modelId="{7C7ED177-066E-44F3-B555-F86E2B57F6CB}" type="pres">
      <dgm:prSet presAssocID="{22C94D52-0945-498F-AE5A-0F6E5B5FA0BA}" presName="space" presStyleCnt="0"/>
      <dgm:spPr/>
    </dgm:pt>
    <dgm:pt modelId="{7400CE02-D8B1-437E-876E-7C5BC8ABFEE3}" type="pres">
      <dgm:prSet presAssocID="{03775A8A-C1F9-42FE-A640-DF0E760B6189}" presName="compositeB" presStyleCnt="0"/>
      <dgm:spPr/>
    </dgm:pt>
    <dgm:pt modelId="{DBF1C61C-43C0-4FBE-B6AB-4D251B31BF42}" type="pres">
      <dgm:prSet presAssocID="{03775A8A-C1F9-42FE-A640-DF0E760B6189}" presName="textB" presStyleLbl="revTx" presStyleIdx="5" presStyleCnt="7" custLinFactY="-58873" custLinFactNeighborX="92970" custLinFactNeighborY="-100000">
        <dgm:presLayoutVars>
          <dgm:bulletEnabled val="1"/>
        </dgm:presLayoutVars>
      </dgm:prSet>
      <dgm:spPr/>
    </dgm:pt>
    <dgm:pt modelId="{55F1CC1C-5A17-4589-A19D-BE0A74ED22A3}" type="pres">
      <dgm:prSet presAssocID="{03775A8A-C1F9-42FE-A640-DF0E760B6189}" presName="circleB" presStyleLbl="node1" presStyleIdx="5" presStyleCnt="7" custLinFactNeighborX="-4176" custLinFactNeighborY="-34238"/>
      <dgm:spPr/>
    </dgm:pt>
    <dgm:pt modelId="{62A4057A-3928-448E-8F8E-4D6A451D6D76}" type="pres">
      <dgm:prSet presAssocID="{03775A8A-C1F9-42FE-A640-DF0E760B6189}" presName="spaceB" presStyleCnt="0"/>
      <dgm:spPr/>
    </dgm:pt>
    <dgm:pt modelId="{B7BC2E8B-FF9E-481B-9D2B-BAC4A108C25A}" type="pres">
      <dgm:prSet presAssocID="{CAC862E8-BE03-4509-B4D6-09207CB20AB6}" presName="space" presStyleCnt="0"/>
      <dgm:spPr/>
    </dgm:pt>
    <dgm:pt modelId="{DF666FB2-D705-43A9-9025-1F24E0D116F9}" type="pres">
      <dgm:prSet presAssocID="{98DFC830-2536-483B-8267-536A8D836C10}" presName="compositeA" presStyleCnt="0"/>
      <dgm:spPr/>
    </dgm:pt>
    <dgm:pt modelId="{C2B65908-D867-4D98-B6FB-43B39B5B1DCC}" type="pres">
      <dgm:prSet presAssocID="{98DFC830-2536-483B-8267-536A8D836C10}" presName="textA" presStyleLbl="revTx" presStyleIdx="6" presStyleCnt="7" custLinFactX="-6251" custLinFactY="53445" custLinFactNeighborX="-100000" custLinFactNeighborY="100000">
        <dgm:presLayoutVars>
          <dgm:bulletEnabled val="1"/>
        </dgm:presLayoutVars>
      </dgm:prSet>
      <dgm:spPr/>
    </dgm:pt>
    <dgm:pt modelId="{353D1409-D0CD-402D-968D-7DF9D24EAE1D}" type="pres">
      <dgm:prSet presAssocID="{98DFC830-2536-483B-8267-536A8D836C10}" presName="circleA" presStyleLbl="node1" presStyleIdx="6" presStyleCnt="7" custLinFactNeighborX="2088" custLinFactNeighborY="-50104"/>
      <dgm:spPr/>
    </dgm:pt>
    <dgm:pt modelId="{72FDFEFB-4AD7-4518-A07B-D01EF4ABB0EC}" type="pres">
      <dgm:prSet presAssocID="{98DFC830-2536-483B-8267-536A8D836C10}" presName="spaceA" presStyleCnt="0"/>
      <dgm:spPr/>
    </dgm:pt>
  </dgm:ptLst>
  <dgm:cxnLst>
    <dgm:cxn modelId="{D5A09710-B792-479E-9F66-0E835034C7DB}" type="presOf" srcId="{6D49A037-B614-4D63-A219-57B77FF5A891}" destId="{F6A3131C-2604-440D-A0CC-5055CCB80A07}" srcOrd="0" destOrd="0" presId="urn:microsoft.com/office/officeart/2005/8/layout/hProcess11"/>
    <dgm:cxn modelId="{97AEBB1C-FEF7-4F03-A4FA-0E9117BE8D44}" type="presOf" srcId="{876D8DBE-132D-42AC-AF54-1039226F9356}" destId="{245F4BA8-AEF9-4857-A169-E1CBABACD565}" srcOrd="0" destOrd="0" presId="urn:microsoft.com/office/officeart/2005/8/layout/hProcess11"/>
    <dgm:cxn modelId="{3C399B60-CDAD-484F-8E09-50A1A5C1D6C9}" srcId="{430D77E8-BF2E-4362-9A5B-9A9201D9D933}" destId="{5E2E2E1A-110F-46E1-A2F8-E053F688C5CC}" srcOrd="1" destOrd="0" parTransId="{FCC9839F-DE14-4774-8087-5AF35DC5C47E}" sibTransId="{5F24A5F0-EFEE-4318-A7DC-DFFFD4C86CDB}"/>
    <dgm:cxn modelId="{310A554A-FB80-4BE4-BA5E-3D42747C7E0F}" srcId="{430D77E8-BF2E-4362-9A5B-9A9201D9D933}" destId="{3F9BCC0C-9962-4E21-AF69-9F7E28077350}" srcOrd="0" destOrd="0" parTransId="{93C7B6AF-DBFA-423C-9D73-46EE5379DA3D}" sibTransId="{2DB21788-24BE-4B67-842E-5A25646086C3}"/>
    <dgm:cxn modelId="{26A6867C-097E-4F83-BC41-217C4644B066}" srcId="{430D77E8-BF2E-4362-9A5B-9A9201D9D933}" destId="{98DFC830-2536-483B-8267-536A8D836C10}" srcOrd="6" destOrd="0" parTransId="{9BD5FB85-2059-4045-8DE6-2F095AD021F3}" sibTransId="{AE307C1B-087E-49DF-A662-E71DDB4CB29C}"/>
    <dgm:cxn modelId="{A1D2448A-7B90-4C0C-85C5-345A1A16C269}" srcId="{430D77E8-BF2E-4362-9A5B-9A9201D9D933}" destId="{03948C6D-C2D9-407C-A77F-EF59E85D151F}" srcOrd="4" destOrd="0" parTransId="{A1FE28D4-7A09-46FF-A838-35C448380D4A}" sibTransId="{22C94D52-0945-498F-AE5A-0F6E5B5FA0BA}"/>
    <dgm:cxn modelId="{7DB9408B-9D81-4B52-A95C-D403C1D4E148}" type="presOf" srcId="{03948C6D-C2D9-407C-A77F-EF59E85D151F}" destId="{AAA3D705-8F80-4651-A752-68529BE142BA}" srcOrd="0" destOrd="0" presId="urn:microsoft.com/office/officeart/2005/8/layout/hProcess11"/>
    <dgm:cxn modelId="{A0A5278F-CE02-4D5D-8C10-29C016E74A45}" type="presOf" srcId="{03775A8A-C1F9-42FE-A640-DF0E760B6189}" destId="{DBF1C61C-43C0-4FBE-B6AB-4D251B31BF42}" srcOrd="0" destOrd="0" presId="urn:microsoft.com/office/officeart/2005/8/layout/hProcess11"/>
    <dgm:cxn modelId="{C07B4E95-0441-4704-ADB2-17BCAA6BB41F}" srcId="{430D77E8-BF2E-4362-9A5B-9A9201D9D933}" destId="{03775A8A-C1F9-42FE-A640-DF0E760B6189}" srcOrd="5" destOrd="0" parTransId="{D4A61DC6-1145-48DF-B819-A603FC71F4D2}" sibTransId="{CAC862E8-BE03-4509-B4D6-09207CB20AB6}"/>
    <dgm:cxn modelId="{590D06AC-07B1-46F0-B714-456820759009}" srcId="{430D77E8-BF2E-4362-9A5B-9A9201D9D933}" destId="{876D8DBE-132D-42AC-AF54-1039226F9356}" srcOrd="2" destOrd="0" parTransId="{F2D1F2D0-D954-4AD0-BD37-57EE3CFE94A5}" sibTransId="{7CE0036F-49B5-4AAD-95F3-BAD2873E3969}"/>
    <dgm:cxn modelId="{770C22B6-9946-4B6F-B09E-70049C2D17B8}" type="presOf" srcId="{5E2E2E1A-110F-46E1-A2F8-E053F688C5CC}" destId="{1A6DDEC4-081B-4F51-9C7F-2FBED598C55C}" srcOrd="0" destOrd="0" presId="urn:microsoft.com/office/officeart/2005/8/layout/hProcess11"/>
    <dgm:cxn modelId="{7F947ED1-B09B-4C2B-A23C-AE83528F42ED}" type="presOf" srcId="{3F9BCC0C-9962-4E21-AF69-9F7E28077350}" destId="{4A0549D6-E687-42FA-B8CD-BBD01E8283A2}" srcOrd="0" destOrd="0" presId="urn:microsoft.com/office/officeart/2005/8/layout/hProcess11"/>
    <dgm:cxn modelId="{415466D8-8649-493E-AD12-F848CA9AAE91}" type="presOf" srcId="{430D77E8-BF2E-4362-9A5B-9A9201D9D933}" destId="{D3DCAA77-3E67-42F6-85D7-E0866EE33DC0}" srcOrd="0" destOrd="0" presId="urn:microsoft.com/office/officeart/2005/8/layout/hProcess11"/>
    <dgm:cxn modelId="{ADB0B7E8-D958-468D-B695-02A71699532B}" srcId="{430D77E8-BF2E-4362-9A5B-9A9201D9D933}" destId="{6D49A037-B614-4D63-A219-57B77FF5A891}" srcOrd="3" destOrd="0" parTransId="{23CC44CE-D875-45AA-A2E7-C5995764207F}" sibTransId="{980F1627-6BBC-4DAF-B998-11CD710FEEE7}"/>
    <dgm:cxn modelId="{571901F1-EEA9-47A7-8BA1-F79802F8C540}" type="presOf" srcId="{98DFC830-2536-483B-8267-536A8D836C10}" destId="{C2B65908-D867-4D98-B6FB-43B39B5B1DCC}" srcOrd="0" destOrd="0" presId="urn:microsoft.com/office/officeart/2005/8/layout/hProcess11"/>
    <dgm:cxn modelId="{69E3E27B-023D-4FD5-99D7-C285DDA6DDA7}" type="presParOf" srcId="{D3DCAA77-3E67-42F6-85D7-E0866EE33DC0}" destId="{499CDF80-CA05-4ACB-8690-CC32E1B6FF8F}" srcOrd="0" destOrd="0" presId="urn:microsoft.com/office/officeart/2005/8/layout/hProcess11"/>
    <dgm:cxn modelId="{FFD4FB53-FC78-4FB3-8560-6E714D9BEE69}" type="presParOf" srcId="{D3DCAA77-3E67-42F6-85D7-E0866EE33DC0}" destId="{53D883AA-E46B-41E3-A476-946FF95940A7}" srcOrd="1" destOrd="0" presId="urn:microsoft.com/office/officeart/2005/8/layout/hProcess11"/>
    <dgm:cxn modelId="{7F00C58D-397F-42AC-B2AB-4615C753D3E2}" type="presParOf" srcId="{53D883AA-E46B-41E3-A476-946FF95940A7}" destId="{78ADFB8C-95E1-4103-9AC2-A09D9F8C94CF}" srcOrd="0" destOrd="0" presId="urn:microsoft.com/office/officeart/2005/8/layout/hProcess11"/>
    <dgm:cxn modelId="{80D1FD2D-F827-4DA8-A2A3-319B160E4E2F}" type="presParOf" srcId="{78ADFB8C-95E1-4103-9AC2-A09D9F8C94CF}" destId="{4A0549D6-E687-42FA-B8CD-BBD01E8283A2}" srcOrd="0" destOrd="0" presId="urn:microsoft.com/office/officeart/2005/8/layout/hProcess11"/>
    <dgm:cxn modelId="{BD8E80A7-015F-4101-A5AA-055BF9E9C572}" type="presParOf" srcId="{78ADFB8C-95E1-4103-9AC2-A09D9F8C94CF}" destId="{CD0FACF6-E9C6-4C75-A318-9B930443F791}" srcOrd="1" destOrd="0" presId="urn:microsoft.com/office/officeart/2005/8/layout/hProcess11"/>
    <dgm:cxn modelId="{97871549-70A5-4F40-90EF-9C184CDAE29C}" type="presParOf" srcId="{78ADFB8C-95E1-4103-9AC2-A09D9F8C94CF}" destId="{7F49A1C3-CE8F-47ED-AD46-8FC3803A6C2F}" srcOrd="2" destOrd="0" presId="urn:microsoft.com/office/officeart/2005/8/layout/hProcess11"/>
    <dgm:cxn modelId="{92E84463-DB53-4F7F-8E0F-F7924D9B6292}" type="presParOf" srcId="{53D883AA-E46B-41E3-A476-946FF95940A7}" destId="{118571B5-2814-4DF2-8E82-728D32A5AD90}" srcOrd="1" destOrd="0" presId="urn:microsoft.com/office/officeart/2005/8/layout/hProcess11"/>
    <dgm:cxn modelId="{F1F46B5A-120F-42A5-A471-C465C6FCBCD3}" type="presParOf" srcId="{53D883AA-E46B-41E3-A476-946FF95940A7}" destId="{A14B35BF-2DE9-42C0-8C58-B5CF947DEB6B}" srcOrd="2" destOrd="0" presId="urn:microsoft.com/office/officeart/2005/8/layout/hProcess11"/>
    <dgm:cxn modelId="{ECCBD3DD-C20F-4555-BA3C-CEE22A7242A7}" type="presParOf" srcId="{A14B35BF-2DE9-42C0-8C58-B5CF947DEB6B}" destId="{1A6DDEC4-081B-4F51-9C7F-2FBED598C55C}" srcOrd="0" destOrd="0" presId="urn:microsoft.com/office/officeart/2005/8/layout/hProcess11"/>
    <dgm:cxn modelId="{59386EFF-13C6-4B87-A98C-341AD8A0C2BB}" type="presParOf" srcId="{A14B35BF-2DE9-42C0-8C58-B5CF947DEB6B}" destId="{8114307E-508C-445A-8A41-0D8EB7D530CA}" srcOrd="1" destOrd="0" presId="urn:microsoft.com/office/officeart/2005/8/layout/hProcess11"/>
    <dgm:cxn modelId="{ABDB957D-F425-40FF-99CE-36F8359B6D0D}" type="presParOf" srcId="{A14B35BF-2DE9-42C0-8C58-B5CF947DEB6B}" destId="{4D6B2DD7-0CD8-4D45-9413-409011912213}" srcOrd="2" destOrd="0" presId="urn:microsoft.com/office/officeart/2005/8/layout/hProcess11"/>
    <dgm:cxn modelId="{B6E21D70-8FAA-4A9F-9967-1772BC2F4727}" type="presParOf" srcId="{53D883AA-E46B-41E3-A476-946FF95940A7}" destId="{2C5A4659-B75A-4A40-9EED-8EF3D2FF8D86}" srcOrd="3" destOrd="0" presId="urn:microsoft.com/office/officeart/2005/8/layout/hProcess11"/>
    <dgm:cxn modelId="{56EAFBFD-E0BD-44AE-9639-B45E1DEDFA66}" type="presParOf" srcId="{53D883AA-E46B-41E3-A476-946FF95940A7}" destId="{C537ADBE-464E-4293-8213-0CA9DE43B3FD}" srcOrd="4" destOrd="0" presId="urn:microsoft.com/office/officeart/2005/8/layout/hProcess11"/>
    <dgm:cxn modelId="{C451E353-557E-4818-A871-AC09787D0889}" type="presParOf" srcId="{C537ADBE-464E-4293-8213-0CA9DE43B3FD}" destId="{245F4BA8-AEF9-4857-A169-E1CBABACD565}" srcOrd="0" destOrd="0" presId="urn:microsoft.com/office/officeart/2005/8/layout/hProcess11"/>
    <dgm:cxn modelId="{ED9A72FB-16F0-45C6-A6D0-C503465D93FC}" type="presParOf" srcId="{C537ADBE-464E-4293-8213-0CA9DE43B3FD}" destId="{32777537-3A14-4BAC-BC25-2F680B47F933}" srcOrd="1" destOrd="0" presId="urn:microsoft.com/office/officeart/2005/8/layout/hProcess11"/>
    <dgm:cxn modelId="{AF37E1FA-9B91-47F9-889B-BA7C784EF465}" type="presParOf" srcId="{C537ADBE-464E-4293-8213-0CA9DE43B3FD}" destId="{DEBB1851-F92D-40F3-B023-BE490B4E92F4}" srcOrd="2" destOrd="0" presId="urn:microsoft.com/office/officeart/2005/8/layout/hProcess11"/>
    <dgm:cxn modelId="{D3D537DE-5F9C-45FE-98E7-9655C440F438}" type="presParOf" srcId="{53D883AA-E46B-41E3-A476-946FF95940A7}" destId="{36DC89D3-003D-497E-87B5-8C23EE7046FB}" srcOrd="5" destOrd="0" presId="urn:microsoft.com/office/officeart/2005/8/layout/hProcess11"/>
    <dgm:cxn modelId="{C586C77F-4A39-4D98-B4A6-D8A183C25CD7}" type="presParOf" srcId="{53D883AA-E46B-41E3-A476-946FF95940A7}" destId="{00DA18A2-1DD7-411C-88B9-C92590722D2A}" srcOrd="6" destOrd="0" presId="urn:microsoft.com/office/officeart/2005/8/layout/hProcess11"/>
    <dgm:cxn modelId="{81918619-8810-4D89-ABC3-A831E4E262AF}" type="presParOf" srcId="{00DA18A2-1DD7-411C-88B9-C92590722D2A}" destId="{F6A3131C-2604-440D-A0CC-5055CCB80A07}" srcOrd="0" destOrd="0" presId="urn:microsoft.com/office/officeart/2005/8/layout/hProcess11"/>
    <dgm:cxn modelId="{E6AC3106-549E-4DC9-8F3E-18EFF2D77841}" type="presParOf" srcId="{00DA18A2-1DD7-411C-88B9-C92590722D2A}" destId="{99576466-E963-4BB6-89AB-AFE379B66430}" srcOrd="1" destOrd="0" presId="urn:microsoft.com/office/officeart/2005/8/layout/hProcess11"/>
    <dgm:cxn modelId="{C3F5DEE6-607A-4ACC-A36B-5A3CB2DE9F27}" type="presParOf" srcId="{00DA18A2-1DD7-411C-88B9-C92590722D2A}" destId="{A39C0F6E-A461-4321-821B-05784B4D7124}" srcOrd="2" destOrd="0" presId="urn:microsoft.com/office/officeart/2005/8/layout/hProcess11"/>
    <dgm:cxn modelId="{86F53239-2C2C-4C20-BC05-78FA7CAE0FFB}" type="presParOf" srcId="{53D883AA-E46B-41E3-A476-946FF95940A7}" destId="{8E62A955-56C5-45EE-903F-69099D8346E7}" srcOrd="7" destOrd="0" presId="urn:microsoft.com/office/officeart/2005/8/layout/hProcess11"/>
    <dgm:cxn modelId="{3F618554-EF02-4914-9F33-0CAD39353181}" type="presParOf" srcId="{53D883AA-E46B-41E3-A476-946FF95940A7}" destId="{EA52A806-E967-41EC-96AF-0D687FFDA52E}" srcOrd="8" destOrd="0" presId="urn:microsoft.com/office/officeart/2005/8/layout/hProcess11"/>
    <dgm:cxn modelId="{AB6F66CD-441C-4635-A960-D2C3A6E28762}" type="presParOf" srcId="{EA52A806-E967-41EC-96AF-0D687FFDA52E}" destId="{AAA3D705-8F80-4651-A752-68529BE142BA}" srcOrd="0" destOrd="0" presId="urn:microsoft.com/office/officeart/2005/8/layout/hProcess11"/>
    <dgm:cxn modelId="{CD6AFB49-5227-4D70-B5DB-EBE599142DDD}" type="presParOf" srcId="{EA52A806-E967-41EC-96AF-0D687FFDA52E}" destId="{2181BA5C-5B87-4F30-B7FE-3D886F510EDF}" srcOrd="1" destOrd="0" presId="urn:microsoft.com/office/officeart/2005/8/layout/hProcess11"/>
    <dgm:cxn modelId="{22ACE824-1A41-42F8-ADCD-F9C641BBA8BD}" type="presParOf" srcId="{EA52A806-E967-41EC-96AF-0D687FFDA52E}" destId="{2FA77347-7B46-4A70-A6AA-02B0AFA04F8A}" srcOrd="2" destOrd="0" presId="urn:microsoft.com/office/officeart/2005/8/layout/hProcess11"/>
    <dgm:cxn modelId="{E27D8492-9D2D-455F-A51C-24ACF3EF58FA}" type="presParOf" srcId="{53D883AA-E46B-41E3-A476-946FF95940A7}" destId="{7C7ED177-066E-44F3-B555-F86E2B57F6CB}" srcOrd="9" destOrd="0" presId="urn:microsoft.com/office/officeart/2005/8/layout/hProcess11"/>
    <dgm:cxn modelId="{9D9EA0CB-7FE8-43E3-8DDD-D526DF69E1D9}" type="presParOf" srcId="{53D883AA-E46B-41E3-A476-946FF95940A7}" destId="{7400CE02-D8B1-437E-876E-7C5BC8ABFEE3}" srcOrd="10" destOrd="0" presId="urn:microsoft.com/office/officeart/2005/8/layout/hProcess11"/>
    <dgm:cxn modelId="{89B38182-FC30-45DA-86F2-43C96AB3B241}" type="presParOf" srcId="{7400CE02-D8B1-437E-876E-7C5BC8ABFEE3}" destId="{DBF1C61C-43C0-4FBE-B6AB-4D251B31BF42}" srcOrd="0" destOrd="0" presId="urn:microsoft.com/office/officeart/2005/8/layout/hProcess11"/>
    <dgm:cxn modelId="{7FA0D172-3DE8-4B3F-9E99-ED7C8A117EEE}" type="presParOf" srcId="{7400CE02-D8B1-437E-876E-7C5BC8ABFEE3}" destId="{55F1CC1C-5A17-4589-A19D-BE0A74ED22A3}" srcOrd="1" destOrd="0" presId="urn:microsoft.com/office/officeart/2005/8/layout/hProcess11"/>
    <dgm:cxn modelId="{0C38C8DE-8DEE-490B-9AE1-CA3285A7A882}" type="presParOf" srcId="{7400CE02-D8B1-437E-876E-7C5BC8ABFEE3}" destId="{62A4057A-3928-448E-8F8E-4D6A451D6D76}" srcOrd="2" destOrd="0" presId="urn:microsoft.com/office/officeart/2005/8/layout/hProcess11"/>
    <dgm:cxn modelId="{4CC869CF-1F10-4820-BEBC-5067A40927B8}" type="presParOf" srcId="{53D883AA-E46B-41E3-A476-946FF95940A7}" destId="{B7BC2E8B-FF9E-481B-9D2B-BAC4A108C25A}" srcOrd="11" destOrd="0" presId="urn:microsoft.com/office/officeart/2005/8/layout/hProcess11"/>
    <dgm:cxn modelId="{101A7715-25E6-4436-9394-0EF69AC0817A}" type="presParOf" srcId="{53D883AA-E46B-41E3-A476-946FF95940A7}" destId="{DF666FB2-D705-43A9-9025-1F24E0D116F9}" srcOrd="12" destOrd="0" presId="urn:microsoft.com/office/officeart/2005/8/layout/hProcess11"/>
    <dgm:cxn modelId="{25F08275-9304-4D89-9D4E-DB9201C4C5FA}" type="presParOf" srcId="{DF666FB2-D705-43A9-9025-1F24E0D116F9}" destId="{C2B65908-D867-4D98-B6FB-43B39B5B1DCC}" srcOrd="0" destOrd="0" presId="urn:microsoft.com/office/officeart/2005/8/layout/hProcess11"/>
    <dgm:cxn modelId="{00AB88C2-9D9D-437C-BD72-BDD9AE31D6CD}" type="presParOf" srcId="{DF666FB2-D705-43A9-9025-1F24E0D116F9}" destId="{353D1409-D0CD-402D-968D-7DF9D24EAE1D}" srcOrd="1" destOrd="0" presId="urn:microsoft.com/office/officeart/2005/8/layout/hProcess11"/>
    <dgm:cxn modelId="{6BEF5E92-0C10-4D06-BC09-20D069D40913}" type="presParOf" srcId="{DF666FB2-D705-43A9-9025-1F24E0D116F9}" destId="{72FDFEFB-4AD7-4518-A07B-D01EF4ABB0E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807E93-1E85-4D75-8D91-CE747290895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Cyrl-BA"/>
        </a:p>
      </dgm:t>
    </dgm:pt>
    <dgm:pt modelId="{79A72B85-FBFC-4EEC-A9B4-21F394A4CE20}">
      <dgm:prSet phldrT="[Text]"/>
      <dgm:spPr/>
      <dgm:t>
        <a:bodyPr/>
        <a:lstStyle/>
        <a:p>
          <a:pPr>
            <a:buClrTx/>
            <a:buSzPct val="100000"/>
            <a:buFontTx/>
            <a:buNone/>
          </a:pPr>
          <a:r>
            <a:rPr lang="sr-Latn-BA" b="1" dirty="0">
              <a:solidFill>
                <a:schemeClr val="tx1"/>
              </a:solidFill>
              <a:latin typeface="Calibri"/>
            </a:rPr>
            <a:t>P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odnošenje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prijave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poslovnog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prostora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u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postupku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endParaRPr lang="sr-Cyrl-BA" dirty="0">
            <a:solidFill>
              <a:schemeClr val="tx1"/>
            </a:solidFill>
          </a:endParaRPr>
        </a:p>
      </dgm:t>
    </dgm:pt>
    <dgm:pt modelId="{310671A7-CCF9-40D4-B98B-9D8121BF2F84}" type="parTrans" cxnId="{89CEC093-3F7D-4E75-8684-6EE9849F7C20}">
      <dgm:prSet/>
      <dgm:spPr/>
      <dgm:t>
        <a:bodyPr/>
        <a:lstStyle/>
        <a:p>
          <a:endParaRPr lang="sr-Cyrl-BA"/>
        </a:p>
      </dgm:t>
    </dgm:pt>
    <dgm:pt modelId="{44C65088-1655-489A-B392-C16D0EA2AE51}" type="sibTrans" cxnId="{89CEC093-3F7D-4E75-8684-6EE9849F7C20}">
      <dgm:prSet/>
      <dgm:spPr/>
      <dgm:t>
        <a:bodyPr/>
        <a:lstStyle/>
        <a:p>
          <a:endParaRPr lang="sr-Cyrl-BA"/>
        </a:p>
      </dgm:t>
    </dgm:pt>
    <dgm:pt modelId="{03E3402F-FD59-456A-A5A5-625F35C99F01}">
      <dgm:prSet phldrT="[Text]"/>
      <dgm:spPr/>
      <dgm:t>
        <a:bodyPr/>
        <a:lstStyle/>
        <a:p>
          <a:r>
            <a:rPr lang="hr-BA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P</a:t>
          </a:r>
          <a:r>
            <a:rPr kumimoji="0" lang="hr-BA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oslovni prostor je svaki zatvoreni ili otvoreni prostor u kojem obveznik obavlja djelatnost, svaki </a:t>
          </a:r>
          <a:r>
            <a:rPr kumimoji="0" lang="hr-BA" b="1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samonaplatni</a:t>
          </a:r>
          <a:r>
            <a:rPr kumimoji="0" lang="hr-BA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uređaj – automat, ali i svako pokretno mjesto (vozilo, plovni </a:t>
          </a:r>
          <a:r>
            <a:rPr kumimoji="0" lang="hr-BA" b="1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objekat</a:t>
          </a:r>
          <a:r>
            <a:rPr kumimoji="0" lang="hr-BA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i slično) koje služi za obavljanje djelatnosti</a:t>
          </a:r>
          <a:r>
            <a:rPr lang="sr-Latn-BA" dirty="0"/>
            <a:t>		</a:t>
          </a:r>
          <a:endParaRPr lang="sr-Cyrl-BA" dirty="0"/>
        </a:p>
      </dgm:t>
    </dgm:pt>
    <dgm:pt modelId="{3F6027FE-6C28-411F-A7B9-A46BB5022790}" type="parTrans" cxnId="{AF8FF0B9-46ED-4A99-B778-C2633A26F782}">
      <dgm:prSet/>
      <dgm:spPr/>
      <dgm:t>
        <a:bodyPr/>
        <a:lstStyle/>
        <a:p>
          <a:endParaRPr lang="sr-Cyrl-BA"/>
        </a:p>
      </dgm:t>
    </dgm:pt>
    <dgm:pt modelId="{C0FBDFF7-4251-474C-A2F8-6D68C8E3C25C}" type="sibTrans" cxnId="{AF8FF0B9-46ED-4A99-B778-C2633A26F782}">
      <dgm:prSet/>
      <dgm:spPr/>
      <dgm:t>
        <a:bodyPr/>
        <a:lstStyle/>
        <a:p>
          <a:endParaRPr lang="sr-Cyrl-BA"/>
        </a:p>
      </dgm:t>
    </dgm:pt>
    <dgm:pt modelId="{8B7A86AC-02A0-4EA1-ADA9-EFEBADC6DD73}">
      <dgm:prSet phldrT="[Text]"/>
      <dgm:spPr/>
      <dgm:t>
        <a:bodyPr/>
        <a:lstStyle/>
        <a:p>
          <a:pPr>
            <a:buClrTx/>
            <a:buSzPct val="100000"/>
            <a:buFontTx/>
            <a:buNone/>
          </a:pPr>
          <a:r>
            <a:rPr kumimoji="0" lang="sr-Latn-BA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odnošenje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zahtjeva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izdavanje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bezbjednosnog</a:t>
          </a:r>
          <a:r>
            <a:rPr kumimoji="0" lang="en-US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elementa</a:t>
          </a:r>
          <a:endParaRPr lang="sr-Cyrl-BA" dirty="0">
            <a:solidFill>
              <a:schemeClr val="tx1"/>
            </a:solidFill>
          </a:endParaRPr>
        </a:p>
      </dgm:t>
    </dgm:pt>
    <dgm:pt modelId="{5B9A9BC8-9D63-404E-B0F3-F9BD0A7867C3}" type="parTrans" cxnId="{A57A2EA6-116A-4BF4-A83E-E029DBDCC93E}">
      <dgm:prSet/>
      <dgm:spPr/>
      <dgm:t>
        <a:bodyPr/>
        <a:lstStyle/>
        <a:p>
          <a:endParaRPr lang="sr-Cyrl-BA"/>
        </a:p>
      </dgm:t>
    </dgm:pt>
    <dgm:pt modelId="{50A8221D-B989-4B5A-82AB-9B5E11956670}" type="sibTrans" cxnId="{A57A2EA6-116A-4BF4-A83E-E029DBDCC93E}">
      <dgm:prSet/>
      <dgm:spPr/>
      <dgm:t>
        <a:bodyPr/>
        <a:lstStyle/>
        <a:p>
          <a:endParaRPr lang="sr-Cyrl-BA"/>
        </a:p>
      </dgm:t>
    </dgm:pt>
    <dgm:pt modelId="{35B0814C-EE46-4B72-8A76-5A3EE805A42D}">
      <dgm:prSet phldrT="[Text]" custT="1"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Bezbjednosni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element je hardverski ili softverski element koji sadrži elektronski certifikat obveznika fiskalizacije koji koristi procesor fiskalnih računa za potpisivanje računa i PURS da bi se spriječilo </a:t>
          </a: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neovlašćeno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</a:t>
          </a: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korišćenje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fiskalnih podataka koji se prenose u SUF PURS, kao i za očuvanje integriteta podataka</a:t>
          </a:r>
          <a:endParaRPr lang="sr-Cyrl-BA" sz="1300" b="1" kern="1200" dirty="0">
            <a:solidFill>
              <a:prstClr val="black"/>
            </a:solidFill>
            <a:latin typeface="Calibri" panose="020F0502020204030204" pitchFamily="34" charset="0"/>
            <a:ea typeface="Verdana" panose="020B0604030504040204" pitchFamily="34" charset="0"/>
            <a:cs typeface="Calibri" panose="020F0502020204030204" pitchFamily="34" charset="0"/>
          </a:endParaRPr>
        </a:p>
      </dgm:t>
    </dgm:pt>
    <dgm:pt modelId="{AF6503DA-7548-4F79-AA93-4CEEA48AB138}" type="parTrans" cxnId="{03516C82-16E1-4B42-A85F-A2F50BE304D8}">
      <dgm:prSet/>
      <dgm:spPr/>
      <dgm:t>
        <a:bodyPr/>
        <a:lstStyle/>
        <a:p>
          <a:endParaRPr lang="sr-Cyrl-BA"/>
        </a:p>
      </dgm:t>
    </dgm:pt>
    <dgm:pt modelId="{310B3779-09D0-4CAF-88B1-B76475E5FBB8}" type="sibTrans" cxnId="{03516C82-16E1-4B42-A85F-A2F50BE304D8}">
      <dgm:prSet/>
      <dgm:spPr/>
      <dgm:t>
        <a:bodyPr/>
        <a:lstStyle/>
        <a:p>
          <a:endParaRPr lang="sr-Cyrl-BA"/>
        </a:p>
      </dgm:t>
    </dgm:pt>
    <dgm:pt modelId="{3B3393B4-6318-4676-B903-7E4FBDC19D16}">
      <dgm:prSet phldrT="[Text]"/>
      <dgm:spPr/>
      <dgm:t>
        <a:bodyPr/>
        <a:lstStyle/>
        <a:p>
          <a:pPr>
            <a:buClrTx/>
            <a:buSzPct val="100000"/>
            <a:buFontTx/>
            <a:buNone/>
          </a:pPr>
          <a:r>
            <a:rPr kumimoji="0" lang="hr-HR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Podnošenje zahtjeva za </a:t>
          </a:r>
          <a:r>
            <a:rPr kumimoji="0" lang="hr-HR" b="1" i="0" u="none" strike="noStrike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subvencionisanje</a:t>
          </a:r>
          <a:r>
            <a:rPr kumimoji="0" lang="hr-HR" b="1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troškova inicijalne fiskalizacije </a:t>
          </a:r>
          <a:endParaRPr lang="sr-Cyrl-BA" dirty="0">
            <a:solidFill>
              <a:schemeClr val="tx1"/>
            </a:solidFill>
          </a:endParaRPr>
        </a:p>
      </dgm:t>
    </dgm:pt>
    <dgm:pt modelId="{71BD4F90-1BFD-4E6C-B79F-10D2F4DFC55F}" type="parTrans" cxnId="{4F04F92D-8CD4-4BEF-825A-DC9141B9EB51}">
      <dgm:prSet/>
      <dgm:spPr/>
      <dgm:t>
        <a:bodyPr/>
        <a:lstStyle/>
        <a:p>
          <a:endParaRPr lang="sr-Cyrl-BA"/>
        </a:p>
      </dgm:t>
    </dgm:pt>
    <dgm:pt modelId="{73085A0A-4129-4881-816E-22A7F9C56254}" type="sibTrans" cxnId="{4F04F92D-8CD4-4BEF-825A-DC9141B9EB51}">
      <dgm:prSet/>
      <dgm:spPr/>
      <dgm:t>
        <a:bodyPr/>
        <a:lstStyle/>
        <a:p>
          <a:endParaRPr lang="sr-Cyrl-BA"/>
        </a:p>
      </dgm:t>
    </dgm:pt>
    <dgm:pt modelId="{0EFD9C36-B3A5-42B1-AD32-83A00CAC92F7}">
      <dgm:prSet phldrT="[Text]"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lang="sr-Latn-BA" b="1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Trošakove</a:t>
          </a:r>
          <a:r>
            <a:rPr lang="sr-Latn-BA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inicijalne </a:t>
          </a:r>
          <a:r>
            <a:rPr lang="sr-Latn-BA" b="1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fiskalizacije</a:t>
          </a:r>
          <a:r>
            <a:rPr lang="sr-Latn-BA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kod obveznika </a:t>
          </a:r>
          <a:r>
            <a:rPr lang="sr-Latn-BA" b="1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fiskalizacije</a:t>
          </a:r>
          <a:r>
            <a:rPr lang="sr-Latn-BA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padaju na teret budžeta Republike Srpske</a:t>
          </a:r>
          <a:endParaRPr lang="sr-Cyrl-BA" dirty="0">
            <a:solidFill>
              <a:schemeClr val="tx1"/>
            </a:solidFill>
          </a:endParaRPr>
        </a:p>
      </dgm:t>
    </dgm:pt>
    <dgm:pt modelId="{DEED579C-C52B-407B-9141-ABC9BCDF2D38}" type="parTrans" cxnId="{D201E238-BA5D-4DB4-9270-0F60E41A1E31}">
      <dgm:prSet/>
      <dgm:spPr/>
      <dgm:t>
        <a:bodyPr/>
        <a:lstStyle/>
        <a:p>
          <a:endParaRPr lang="sr-Cyrl-BA"/>
        </a:p>
      </dgm:t>
    </dgm:pt>
    <dgm:pt modelId="{CCAAED80-E2E9-4306-A485-735B8984B1E9}" type="sibTrans" cxnId="{D201E238-BA5D-4DB4-9270-0F60E41A1E31}">
      <dgm:prSet/>
      <dgm:spPr/>
      <dgm:t>
        <a:bodyPr/>
        <a:lstStyle/>
        <a:p>
          <a:endParaRPr lang="sr-Cyrl-BA"/>
        </a:p>
      </dgm:t>
    </dgm:pt>
    <dgm:pt modelId="{551BC247-9E09-4CE3-A44D-20055A8F605F}" type="pres">
      <dgm:prSet presAssocID="{83807E93-1E85-4D75-8D91-CE7472908950}" presName="Name0" presStyleCnt="0">
        <dgm:presLayoutVars>
          <dgm:dir/>
          <dgm:animLvl val="lvl"/>
          <dgm:resizeHandles val="exact"/>
        </dgm:presLayoutVars>
      </dgm:prSet>
      <dgm:spPr/>
    </dgm:pt>
    <dgm:pt modelId="{1880E64C-7646-4419-9D94-F31DF422CCDF}" type="pres">
      <dgm:prSet presAssocID="{79A72B85-FBFC-4EEC-A9B4-21F394A4CE20}" presName="linNode" presStyleCnt="0"/>
      <dgm:spPr/>
    </dgm:pt>
    <dgm:pt modelId="{096BBF7A-077F-44E6-929F-0473C54F9D89}" type="pres">
      <dgm:prSet presAssocID="{79A72B85-FBFC-4EEC-A9B4-21F394A4CE2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687D996A-4F2F-4324-894C-129D5C4D782D}" type="pres">
      <dgm:prSet presAssocID="{79A72B85-FBFC-4EEC-A9B4-21F394A4CE20}" presName="descendantText" presStyleLbl="alignAccFollowNode1" presStyleIdx="0" presStyleCnt="3">
        <dgm:presLayoutVars>
          <dgm:bulletEnabled val="1"/>
        </dgm:presLayoutVars>
      </dgm:prSet>
      <dgm:spPr/>
    </dgm:pt>
    <dgm:pt modelId="{2DBA7494-544E-4FC2-BB7E-BD8736485025}" type="pres">
      <dgm:prSet presAssocID="{44C65088-1655-489A-B392-C16D0EA2AE51}" presName="sp" presStyleCnt="0"/>
      <dgm:spPr/>
    </dgm:pt>
    <dgm:pt modelId="{9D597147-1A69-49CB-B203-CB58E687091E}" type="pres">
      <dgm:prSet presAssocID="{8B7A86AC-02A0-4EA1-ADA9-EFEBADC6DD73}" presName="linNode" presStyleCnt="0"/>
      <dgm:spPr/>
    </dgm:pt>
    <dgm:pt modelId="{0F58E5E9-8D20-4500-86F5-999E28BDF2E3}" type="pres">
      <dgm:prSet presAssocID="{8B7A86AC-02A0-4EA1-ADA9-EFEBADC6DD73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C11ED8A2-8D8D-4A75-881F-D974FA05A2D1}" type="pres">
      <dgm:prSet presAssocID="{8B7A86AC-02A0-4EA1-ADA9-EFEBADC6DD73}" presName="descendantText" presStyleLbl="alignAccFollowNode1" presStyleIdx="1" presStyleCnt="3">
        <dgm:presLayoutVars>
          <dgm:bulletEnabled val="1"/>
        </dgm:presLayoutVars>
      </dgm:prSet>
      <dgm:spPr/>
    </dgm:pt>
    <dgm:pt modelId="{2D9AC547-7B8C-45B8-8480-6510F705D25F}" type="pres">
      <dgm:prSet presAssocID="{50A8221D-B989-4B5A-82AB-9B5E11956670}" presName="sp" presStyleCnt="0"/>
      <dgm:spPr/>
    </dgm:pt>
    <dgm:pt modelId="{E360AD6C-8E3C-4D87-8DFC-2B3529D1FFC9}" type="pres">
      <dgm:prSet presAssocID="{3B3393B4-6318-4676-B903-7E4FBDC19D16}" presName="linNode" presStyleCnt="0"/>
      <dgm:spPr/>
    </dgm:pt>
    <dgm:pt modelId="{7D296DC1-378E-41F7-AA0A-55A297571E5B}" type="pres">
      <dgm:prSet presAssocID="{3B3393B4-6318-4676-B903-7E4FBDC19D16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107386AA-5E86-447E-8DBE-70FB35EBBD6B}" type="pres">
      <dgm:prSet presAssocID="{3B3393B4-6318-4676-B903-7E4FBDC19D16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C227C309-F46A-4060-B37E-7C9B8777A706}" type="presOf" srcId="{03E3402F-FD59-456A-A5A5-625F35C99F01}" destId="{687D996A-4F2F-4324-894C-129D5C4D782D}" srcOrd="0" destOrd="0" presId="urn:microsoft.com/office/officeart/2005/8/layout/vList5"/>
    <dgm:cxn modelId="{3142A118-9A7B-4CE0-A039-4859B13E1523}" type="presOf" srcId="{8B7A86AC-02A0-4EA1-ADA9-EFEBADC6DD73}" destId="{0F58E5E9-8D20-4500-86F5-999E28BDF2E3}" srcOrd="0" destOrd="0" presId="urn:microsoft.com/office/officeart/2005/8/layout/vList5"/>
    <dgm:cxn modelId="{4F04F92D-8CD4-4BEF-825A-DC9141B9EB51}" srcId="{83807E93-1E85-4D75-8D91-CE7472908950}" destId="{3B3393B4-6318-4676-B903-7E4FBDC19D16}" srcOrd="2" destOrd="0" parTransId="{71BD4F90-1BFD-4E6C-B79F-10D2F4DFC55F}" sibTransId="{73085A0A-4129-4881-816E-22A7F9C56254}"/>
    <dgm:cxn modelId="{D201E238-BA5D-4DB4-9270-0F60E41A1E31}" srcId="{3B3393B4-6318-4676-B903-7E4FBDC19D16}" destId="{0EFD9C36-B3A5-42B1-AD32-83A00CAC92F7}" srcOrd="0" destOrd="0" parTransId="{DEED579C-C52B-407B-9141-ABC9BCDF2D38}" sibTransId="{CCAAED80-E2E9-4306-A485-735B8984B1E9}"/>
    <dgm:cxn modelId="{1A31EA68-D140-4C1E-AAF9-F26B7290FD12}" type="presOf" srcId="{35B0814C-EE46-4B72-8A76-5A3EE805A42D}" destId="{C11ED8A2-8D8D-4A75-881F-D974FA05A2D1}" srcOrd="0" destOrd="0" presId="urn:microsoft.com/office/officeart/2005/8/layout/vList5"/>
    <dgm:cxn modelId="{89494582-C169-40ED-876D-852C9C864E5D}" type="presOf" srcId="{83807E93-1E85-4D75-8D91-CE7472908950}" destId="{551BC247-9E09-4CE3-A44D-20055A8F605F}" srcOrd="0" destOrd="0" presId="urn:microsoft.com/office/officeart/2005/8/layout/vList5"/>
    <dgm:cxn modelId="{03516C82-16E1-4B42-A85F-A2F50BE304D8}" srcId="{8B7A86AC-02A0-4EA1-ADA9-EFEBADC6DD73}" destId="{35B0814C-EE46-4B72-8A76-5A3EE805A42D}" srcOrd="0" destOrd="0" parTransId="{AF6503DA-7548-4F79-AA93-4CEEA48AB138}" sibTransId="{310B3779-09D0-4CAF-88B1-B76475E5FBB8}"/>
    <dgm:cxn modelId="{89CEC093-3F7D-4E75-8684-6EE9849F7C20}" srcId="{83807E93-1E85-4D75-8D91-CE7472908950}" destId="{79A72B85-FBFC-4EEC-A9B4-21F394A4CE20}" srcOrd="0" destOrd="0" parTransId="{310671A7-CCF9-40D4-B98B-9D8121BF2F84}" sibTransId="{44C65088-1655-489A-B392-C16D0EA2AE51}"/>
    <dgm:cxn modelId="{5F8E02A1-DC64-4CD5-B156-D6AE6C2E80CA}" type="presOf" srcId="{79A72B85-FBFC-4EEC-A9B4-21F394A4CE20}" destId="{096BBF7A-077F-44E6-929F-0473C54F9D89}" srcOrd="0" destOrd="0" presId="urn:microsoft.com/office/officeart/2005/8/layout/vList5"/>
    <dgm:cxn modelId="{A57A2EA6-116A-4BF4-A83E-E029DBDCC93E}" srcId="{83807E93-1E85-4D75-8D91-CE7472908950}" destId="{8B7A86AC-02A0-4EA1-ADA9-EFEBADC6DD73}" srcOrd="1" destOrd="0" parTransId="{5B9A9BC8-9D63-404E-B0F3-F9BD0A7867C3}" sibTransId="{50A8221D-B989-4B5A-82AB-9B5E11956670}"/>
    <dgm:cxn modelId="{AF8FF0B9-46ED-4A99-B778-C2633A26F782}" srcId="{79A72B85-FBFC-4EEC-A9B4-21F394A4CE20}" destId="{03E3402F-FD59-456A-A5A5-625F35C99F01}" srcOrd="0" destOrd="0" parTransId="{3F6027FE-6C28-411F-A7B9-A46BB5022790}" sibTransId="{C0FBDFF7-4251-474C-A2F8-6D68C8E3C25C}"/>
    <dgm:cxn modelId="{36B9DEBD-B0DC-488A-968C-F3467A153D7E}" type="presOf" srcId="{0EFD9C36-B3A5-42B1-AD32-83A00CAC92F7}" destId="{107386AA-5E86-447E-8DBE-70FB35EBBD6B}" srcOrd="0" destOrd="0" presId="urn:microsoft.com/office/officeart/2005/8/layout/vList5"/>
    <dgm:cxn modelId="{F0E468FE-3B2D-4F26-9363-44F85355C1DC}" type="presOf" srcId="{3B3393B4-6318-4676-B903-7E4FBDC19D16}" destId="{7D296DC1-378E-41F7-AA0A-55A297571E5B}" srcOrd="0" destOrd="0" presId="urn:microsoft.com/office/officeart/2005/8/layout/vList5"/>
    <dgm:cxn modelId="{2B08E138-FACC-4BF8-B222-C46B6D8FFDB4}" type="presParOf" srcId="{551BC247-9E09-4CE3-A44D-20055A8F605F}" destId="{1880E64C-7646-4419-9D94-F31DF422CCDF}" srcOrd="0" destOrd="0" presId="urn:microsoft.com/office/officeart/2005/8/layout/vList5"/>
    <dgm:cxn modelId="{EA82C60B-F2D6-4EE7-AF0F-23D26E21509C}" type="presParOf" srcId="{1880E64C-7646-4419-9D94-F31DF422CCDF}" destId="{096BBF7A-077F-44E6-929F-0473C54F9D89}" srcOrd="0" destOrd="0" presId="urn:microsoft.com/office/officeart/2005/8/layout/vList5"/>
    <dgm:cxn modelId="{BC6DB96E-FD3B-42D4-B8DE-5EE7BCF7BBAE}" type="presParOf" srcId="{1880E64C-7646-4419-9D94-F31DF422CCDF}" destId="{687D996A-4F2F-4324-894C-129D5C4D782D}" srcOrd="1" destOrd="0" presId="urn:microsoft.com/office/officeart/2005/8/layout/vList5"/>
    <dgm:cxn modelId="{8DC6E3CA-60E8-447C-A45F-B43A70AE79D9}" type="presParOf" srcId="{551BC247-9E09-4CE3-A44D-20055A8F605F}" destId="{2DBA7494-544E-4FC2-BB7E-BD8736485025}" srcOrd="1" destOrd="0" presId="urn:microsoft.com/office/officeart/2005/8/layout/vList5"/>
    <dgm:cxn modelId="{E19E6EAD-110C-4866-8AC1-27C9C6E56A83}" type="presParOf" srcId="{551BC247-9E09-4CE3-A44D-20055A8F605F}" destId="{9D597147-1A69-49CB-B203-CB58E687091E}" srcOrd="2" destOrd="0" presId="urn:microsoft.com/office/officeart/2005/8/layout/vList5"/>
    <dgm:cxn modelId="{F2F11801-66C1-4234-AE6C-5E4F1BBD4691}" type="presParOf" srcId="{9D597147-1A69-49CB-B203-CB58E687091E}" destId="{0F58E5E9-8D20-4500-86F5-999E28BDF2E3}" srcOrd="0" destOrd="0" presId="urn:microsoft.com/office/officeart/2005/8/layout/vList5"/>
    <dgm:cxn modelId="{86A3E4AD-795E-4E20-82C9-BB40E68545CF}" type="presParOf" srcId="{9D597147-1A69-49CB-B203-CB58E687091E}" destId="{C11ED8A2-8D8D-4A75-881F-D974FA05A2D1}" srcOrd="1" destOrd="0" presId="urn:microsoft.com/office/officeart/2005/8/layout/vList5"/>
    <dgm:cxn modelId="{F6647CE0-D545-459C-A34F-179A4E0E06A2}" type="presParOf" srcId="{551BC247-9E09-4CE3-A44D-20055A8F605F}" destId="{2D9AC547-7B8C-45B8-8480-6510F705D25F}" srcOrd="3" destOrd="0" presId="urn:microsoft.com/office/officeart/2005/8/layout/vList5"/>
    <dgm:cxn modelId="{C8A25967-6368-453E-A093-FC77CF37EF9A}" type="presParOf" srcId="{551BC247-9E09-4CE3-A44D-20055A8F605F}" destId="{E360AD6C-8E3C-4D87-8DFC-2B3529D1FFC9}" srcOrd="4" destOrd="0" presId="urn:microsoft.com/office/officeart/2005/8/layout/vList5"/>
    <dgm:cxn modelId="{211A4B56-0182-4A12-86DB-DA375CDB99DC}" type="presParOf" srcId="{E360AD6C-8E3C-4D87-8DFC-2B3529D1FFC9}" destId="{7D296DC1-378E-41F7-AA0A-55A297571E5B}" srcOrd="0" destOrd="0" presId="urn:microsoft.com/office/officeart/2005/8/layout/vList5"/>
    <dgm:cxn modelId="{88AF724D-C1DE-4866-83FD-F238CC7934A3}" type="presParOf" srcId="{E360AD6C-8E3C-4D87-8DFC-2B3529D1FFC9}" destId="{107386AA-5E86-447E-8DBE-70FB35EBBD6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807E93-1E85-4D75-8D91-CE747290895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Cyrl-BA"/>
        </a:p>
      </dgm:t>
    </dgm:pt>
    <dgm:pt modelId="{D438088C-901B-4257-A218-7A91E43437A2}">
      <dgm:prSet custT="1"/>
      <dgm:spPr/>
      <dgm:t>
        <a:bodyPr/>
        <a:lstStyle/>
        <a:p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Preduslovi za postupak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(utvrđeni Javnim pozivom za podnošenje zahtjeva za pokretanje postupka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i subvencionisanje troškova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prvu grupu obveznika)?</a:t>
          </a:r>
        </a:p>
        <a:p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1. Zaključen ugovor o korišćenju elektronskog sandučeta sa PURS</a:t>
          </a:r>
        </a:p>
        <a:p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2. Zaključen ugovor o isporuci i postavljanju EFU sa ovlašćenim OFS</a:t>
          </a:r>
          <a:endParaRPr kumimoji="0" lang="sr-Cyrl-BA" sz="1800" b="1" i="0" u="none" strike="noStrike" kern="1200" cap="none" spc="0" normalizeH="0" baseline="0" dirty="0">
            <a:ln>
              <a:noFill/>
            </a:ln>
            <a:solidFill>
              <a:prstClr val="black"/>
            </a:solidFill>
            <a:effectLst/>
            <a:uLnTx/>
            <a:uFillTx/>
            <a:latin typeface="Calibri"/>
            <a:ea typeface="+mn-ea"/>
            <a:cs typeface="+mn-cs"/>
          </a:endParaRPr>
        </a:p>
      </dgm:t>
    </dgm:pt>
    <dgm:pt modelId="{89041767-E6EA-41E8-9DE4-6CD73B49660F}" type="parTrans" cxnId="{E5773FF6-3347-4337-BC39-88E2D31029ED}">
      <dgm:prSet/>
      <dgm:spPr/>
      <dgm:t>
        <a:bodyPr/>
        <a:lstStyle/>
        <a:p>
          <a:endParaRPr lang="sr-Cyrl-BA"/>
        </a:p>
      </dgm:t>
    </dgm:pt>
    <dgm:pt modelId="{D7C6550B-4FE6-491C-BAAA-2AD1DE60BF49}" type="sibTrans" cxnId="{E5773FF6-3347-4337-BC39-88E2D31029ED}">
      <dgm:prSet/>
      <dgm:spPr/>
      <dgm:t>
        <a:bodyPr/>
        <a:lstStyle/>
        <a:p>
          <a:endParaRPr lang="sr-Cyrl-BA"/>
        </a:p>
      </dgm:t>
    </dgm:pt>
    <dgm:pt modelId="{551BC247-9E09-4CE3-A44D-20055A8F605F}" type="pres">
      <dgm:prSet presAssocID="{83807E93-1E85-4D75-8D91-CE7472908950}" presName="Name0" presStyleCnt="0">
        <dgm:presLayoutVars>
          <dgm:dir/>
          <dgm:animLvl val="lvl"/>
          <dgm:resizeHandles val="exact"/>
        </dgm:presLayoutVars>
      </dgm:prSet>
      <dgm:spPr/>
    </dgm:pt>
    <dgm:pt modelId="{8EF8C0F1-E886-4718-8479-EA96CA645DAD}" type="pres">
      <dgm:prSet presAssocID="{D438088C-901B-4257-A218-7A91E43437A2}" presName="linNode" presStyleCnt="0"/>
      <dgm:spPr/>
    </dgm:pt>
    <dgm:pt modelId="{D6F84C80-A571-44CD-B4A5-8F3719BD71A0}" type="pres">
      <dgm:prSet presAssocID="{D438088C-901B-4257-A218-7A91E43437A2}" presName="parentText" presStyleLbl="node1" presStyleIdx="0" presStyleCnt="1" custScaleX="240473" custLinFactNeighborX="0" custLinFactNeighborY="723">
        <dgm:presLayoutVars>
          <dgm:chMax val="1"/>
          <dgm:bulletEnabled val="1"/>
        </dgm:presLayoutVars>
      </dgm:prSet>
      <dgm:spPr/>
    </dgm:pt>
  </dgm:ptLst>
  <dgm:cxnLst>
    <dgm:cxn modelId="{72F40074-542F-4398-A5D7-E264C0D7F351}" type="presOf" srcId="{D438088C-901B-4257-A218-7A91E43437A2}" destId="{D6F84C80-A571-44CD-B4A5-8F3719BD71A0}" srcOrd="0" destOrd="0" presId="urn:microsoft.com/office/officeart/2005/8/layout/vList5"/>
    <dgm:cxn modelId="{89494582-C169-40ED-876D-852C9C864E5D}" type="presOf" srcId="{83807E93-1E85-4D75-8D91-CE7472908950}" destId="{551BC247-9E09-4CE3-A44D-20055A8F605F}" srcOrd="0" destOrd="0" presId="urn:microsoft.com/office/officeart/2005/8/layout/vList5"/>
    <dgm:cxn modelId="{E5773FF6-3347-4337-BC39-88E2D31029ED}" srcId="{83807E93-1E85-4D75-8D91-CE7472908950}" destId="{D438088C-901B-4257-A218-7A91E43437A2}" srcOrd="0" destOrd="0" parTransId="{89041767-E6EA-41E8-9DE4-6CD73B49660F}" sibTransId="{D7C6550B-4FE6-491C-BAAA-2AD1DE60BF49}"/>
    <dgm:cxn modelId="{E4E06192-3BAD-4C4B-BB72-378D98B313B5}" type="presParOf" srcId="{551BC247-9E09-4CE3-A44D-20055A8F605F}" destId="{8EF8C0F1-E886-4718-8479-EA96CA645DAD}" srcOrd="0" destOrd="0" presId="urn:microsoft.com/office/officeart/2005/8/layout/vList5"/>
    <dgm:cxn modelId="{306682B0-D259-4718-9413-A3B961A6873D}" type="presParOf" srcId="{8EF8C0F1-E886-4718-8479-EA96CA645DAD}" destId="{D6F84C80-A571-44CD-B4A5-8F3719BD71A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9CDF80-CA05-4ACB-8690-CC32E1B6FF8F}">
      <dsp:nvSpPr>
        <dsp:cNvPr id="0" name=""/>
        <dsp:cNvSpPr/>
      </dsp:nvSpPr>
      <dsp:spPr>
        <a:xfrm>
          <a:off x="0" y="1350293"/>
          <a:ext cx="8133965" cy="1800391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0549D6-E687-42FA-B8CD-BBD01E8283A2}">
      <dsp:nvSpPr>
        <dsp:cNvPr id="0" name=""/>
        <dsp:cNvSpPr/>
      </dsp:nvSpPr>
      <dsp:spPr>
        <a:xfrm>
          <a:off x="625" y="0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3. mart 2022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Zakon o </a:t>
          </a:r>
          <a:r>
            <a:rPr lang="sr-Latn-BA" sz="1200" kern="1200" dirty="0" err="1"/>
            <a:t>fiskalizaciji</a:t>
          </a:r>
          <a:endParaRPr lang="sr-Latn-BA" sz="1200" kern="1200" dirty="0"/>
        </a:p>
      </dsp:txBody>
      <dsp:txXfrm>
        <a:off x="625" y="0"/>
        <a:ext cx="1002646" cy="1800391"/>
      </dsp:txXfrm>
    </dsp:sp>
    <dsp:sp modelId="{CD0FACF6-E9C6-4C75-A318-9B930443F791}">
      <dsp:nvSpPr>
        <dsp:cNvPr id="0" name=""/>
        <dsp:cNvSpPr/>
      </dsp:nvSpPr>
      <dsp:spPr>
        <a:xfrm>
          <a:off x="130779" y="2805833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DDEC4-081B-4F51-9C7F-2FBED598C55C}">
      <dsp:nvSpPr>
        <dsp:cNvPr id="0" name=""/>
        <dsp:cNvSpPr/>
      </dsp:nvSpPr>
      <dsp:spPr>
        <a:xfrm>
          <a:off x="1053404" y="2700587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28. mart 2024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Pravilnik o dinamici </a:t>
          </a:r>
          <a:r>
            <a:rPr lang="sr-Latn-BA" sz="1200" kern="1200" dirty="0" err="1"/>
            <a:t>fiskalizacije</a:t>
          </a:r>
          <a:r>
            <a:rPr lang="sr-Latn-BA" sz="1200" kern="1200" dirty="0"/>
            <a:t> stupio na snagu</a:t>
          </a:r>
        </a:p>
      </dsp:txBody>
      <dsp:txXfrm>
        <a:off x="1053404" y="2700587"/>
        <a:ext cx="1002646" cy="1800391"/>
      </dsp:txXfrm>
    </dsp:sp>
    <dsp:sp modelId="{8114307E-508C-445A-8A41-0D8EB7D530CA}">
      <dsp:nvSpPr>
        <dsp:cNvPr id="0" name=""/>
        <dsp:cNvSpPr/>
      </dsp:nvSpPr>
      <dsp:spPr>
        <a:xfrm>
          <a:off x="1329678" y="2269753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F4BA8-AEF9-4857-A169-E1CBABACD565}">
      <dsp:nvSpPr>
        <dsp:cNvPr id="0" name=""/>
        <dsp:cNvSpPr/>
      </dsp:nvSpPr>
      <dsp:spPr>
        <a:xfrm>
          <a:off x="2106182" y="0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17. april 2024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sr-Latn-BA" sz="12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Početak podnošenja zahtjeva za inicijalnu </a:t>
          </a:r>
          <a:r>
            <a:rPr kumimoji="0" lang="sr-Latn-BA" sz="1200" b="0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fiskalizaciju</a:t>
          </a:r>
          <a:r>
            <a:rPr kumimoji="0" lang="sr-Latn-BA" sz="12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I grupu obveznika</a:t>
          </a:r>
          <a:endParaRPr lang="sr-Cyrl-BA" sz="1200" kern="1200" dirty="0"/>
        </a:p>
      </dsp:txBody>
      <dsp:txXfrm>
        <a:off x="2106182" y="0"/>
        <a:ext cx="1002646" cy="1800391"/>
      </dsp:txXfrm>
    </dsp:sp>
    <dsp:sp modelId="{32777537-3A14-4BAC-BC25-2F680B47F933}">
      <dsp:nvSpPr>
        <dsp:cNvPr id="0" name=""/>
        <dsp:cNvSpPr/>
      </dsp:nvSpPr>
      <dsp:spPr>
        <a:xfrm>
          <a:off x="2401248" y="2166388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A3131C-2604-440D-A0CC-5055CCB80A07}">
      <dsp:nvSpPr>
        <dsp:cNvPr id="0" name=""/>
        <dsp:cNvSpPr/>
      </dsp:nvSpPr>
      <dsp:spPr>
        <a:xfrm>
          <a:off x="3158961" y="2700587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16. maj 2024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Gdje smo danas?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r-Cyrl-BA" sz="1200" kern="1200" dirty="0"/>
        </a:p>
      </dsp:txBody>
      <dsp:txXfrm>
        <a:off x="3158961" y="2700587"/>
        <a:ext cx="1002646" cy="1800391"/>
      </dsp:txXfrm>
    </dsp:sp>
    <dsp:sp modelId="{99576466-E963-4BB6-89AB-AFE379B66430}">
      <dsp:nvSpPr>
        <dsp:cNvPr id="0" name=""/>
        <dsp:cNvSpPr/>
      </dsp:nvSpPr>
      <dsp:spPr>
        <a:xfrm>
          <a:off x="3425837" y="2096384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A3D705-8F80-4651-A752-68529BE142BA}">
      <dsp:nvSpPr>
        <dsp:cNvPr id="0" name=""/>
        <dsp:cNvSpPr/>
      </dsp:nvSpPr>
      <dsp:spPr>
        <a:xfrm>
          <a:off x="4211739" y="0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17. jun 2024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 </a:t>
          </a:r>
          <a:r>
            <a:rPr kumimoji="0" lang="sr-Latn-BA" sz="12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Završetak postupka podnošenja zahtjeva za inicijalnu </a:t>
          </a:r>
          <a:r>
            <a:rPr kumimoji="0" lang="sr-Latn-BA" sz="1200" b="0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fiskalizaciju</a:t>
          </a:r>
          <a:r>
            <a:rPr kumimoji="0" lang="sr-Latn-BA" sz="12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I grupu obveznika</a:t>
          </a:r>
          <a:endParaRPr lang="sr-Cyrl-BA" sz="1200" kern="1200" dirty="0"/>
        </a:p>
      </dsp:txBody>
      <dsp:txXfrm>
        <a:off x="4211739" y="0"/>
        <a:ext cx="1002646" cy="1800391"/>
      </dsp:txXfrm>
    </dsp:sp>
    <dsp:sp modelId="{2181BA5C-5B87-4F30-B7FE-3D886F510EDF}">
      <dsp:nvSpPr>
        <dsp:cNvPr id="0" name=""/>
        <dsp:cNvSpPr/>
      </dsp:nvSpPr>
      <dsp:spPr>
        <a:xfrm>
          <a:off x="4469222" y="1978459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1C61C-43C0-4FBE-B6AB-4D251B31BF42}">
      <dsp:nvSpPr>
        <dsp:cNvPr id="0" name=""/>
        <dsp:cNvSpPr/>
      </dsp:nvSpPr>
      <dsp:spPr>
        <a:xfrm>
          <a:off x="6196678" y="0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17. decembar 2024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 Završetak postupka inicijalne </a:t>
          </a:r>
          <a:r>
            <a:rPr lang="sr-Latn-BA" sz="1200" kern="1200" dirty="0" err="1"/>
            <a:t>fiskalizacije</a:t>
          </a:r>
          <a:r>
            <a:rPr lang="sr-Latn-BA" sz="1200" kern="1200" dirty="0"/>
            <a:t> za I grupu obveznika</a:t>
          </a:r>
          <a:endParaRPr lang="sr-Cyrl-BA" sz="1200" kern="1200" dirty="0"/>
        </a:p>
      </dsp:txBody>
      <dsp:txXfrm>
        <a:off x="6196678" y="0"/>
        <a:ext cx="1002646" cy="1800391"/>
      </dsp:txXfrm>
    </dsp:sp>
    <dsp:sp modelId="{55F1CC1C-5A17-4589-A19D-BE0A74ED22A3}">
      <dsp:nvSpPr>
        <dsp:cNvPr id="0" name=""/>
        <dsp:cNvSpPr/>
      </dsp:nvSpPr>
      <dsp:spPr>
        <a:xfrm>
          <a:off x="5521996" y="1871336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65908-D867-4D98-B6FB-43B39B5B1DCC}">
      <dsp:nvSpPr>
        <dsp:cNvPr id="0" name=""/>
        <dsp:cNvSpPr/>
      </dsp:nvSpPr>
      <dsp:spPr>
        <a:xfrm>
          <a:off x="5251975" y="2700587"/>
          <a:ext cx="1002646" cy="180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400" b="1" kern="1200" dirty="0">
              <a:solidFill>
                <a:srgbClr val="FF0000"/>
              </a:solidFill>
            </a:rPr>
            <a:t>Do 28. septembra 2024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BA" sz="1200" kern="1200" dirty="0"/>
            <a:t>Postupak </a:t>
          </a:r>
          <a:r>
            <a:rPr lang="sr-Latn-BA" sz="1200" kern="1200" dirty="0" err="1"/>
            <a:t>fiskalizacije</a:t>
          </a:r>
          <a:r>
            <a:rPr lang="sr-Latn-BA" sz="1200" kern="1200" dirty="0"/>
            <a:t> za II drugu obveznika </a:t>
          </a:r>
          <a:endParaRPr lang="sr-Cyrl-BA" sz="1200" kern="1200" dirty="0"/>
        </a:p>
      </dsp:txBody>
      <dsp:txXfrm>
        <a:off x="5251975" y="2700587"/>
        <a:ext cx="1002646" cy="1800391"/>
      </dsp:txXfrm>
    </dsp:sp>
    <dsp:sp modelId="{353D1409-D0CD-402D-968D-7DF9D24EAE1D}">
      <dsp:nvSpPr>
        <dsp:cNvPr id="0" name=""/>
        <dsp:cNvSpPr/>
      </dsp:nvSpPr>
      <dsp:spPr>
        <a:xfrm>
          <a:off x="6602968" y="1799923"/>
          <a:ext cx="450097" cy="4500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7D996A-4F2F-4324-894C-129D5C4D782D}">
      <dsp:nvSpPr>
        <dsp:cNvPr id="0" name=""/>
        <dsp:cNvSpPr/>
      </dsp:nvSpPr>
      <dsp:spPr>
        <a:xfrm rot="5400000">
          <a:off x="4780053" y="-1792908"/>
          <a:ext cx="1165804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BA" sz="1400" b="1" kern="1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P</a:t>
          </a:r>
          <a:r>
            <a:rPr kumimoji="0" lang="hr-BA" sz="14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oslovni prostor je svaki zatvoreni ili otvoreni prostor u kojem obveznik obavlja djelatnost, svaki </a:t>
          </a:r>
          <a:r>
            <a:rPr kumimoji="0" lang="hr-BA" sz="1400" b="1" i="0" u="none" strike="noStrike" kern="1200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samonaplatni</a:t>
          </a:r>
          <a:r>
            <a:rPr kumimoji="0" lang="hr-BA" sz="14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uređaj – automat, ali i svako pokretno mjesto (vozilo, plovni </a:t>
          </a:r>
          <a:r>
            <a:rPr kumimoji="0" lang="hr-BA" sz="1400" b="1" i="0" u="none" strike="noStrike" kern="1200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objekat</a:t>
          </a:r>
          <a:r>
            <a:rPr kumimoji="0" lang="hr-BA" sz="14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i slično) koje služi za obavljanje djelatnosti</a:t>
          </a:r>
          <a:r>
            <a:rPr lang="sr-Latn-BA" sz="1400" kern="1200" dirty="0"/>
            <a:t>		</a:t>
          </a:r>
          <a:endParaRPr lang="sr-Cyrl-BA" sz="1400" kern="1200" dirty="0"/>
        </a:p>
      </dsp:txBody>
      <dsp:txXfrm rot="-5400000">
        <a:off x="2839211" y="204844"/>
        <a:ext cx="4990578" cy="1051984"/>
      </dsp:txXfrm>
    </dsp:sp>
    <dsp:sp modelId="{096BBF7A-077F-44E6-929F-0473C54F9D89}">
      <dsp:nvSpPr>
        <dsp:cNvPr id="0" name=""/>
        <dsp:cNvSpPr/>
      </dsp:nvSpPr>
      <dsp:spPr>
        <a:xfrm>
          <a:off x="0" y="2207"/>
          <a:ext cx="2839212" cy="1457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Pct val="100000"/>
            <a:buFontTx/>
            <a:buNone/>
          </a:pPr>
          <a:r>
            <a:rPr lang="sr-Latn-BA" sz="2200" b="1" kern="1200" dirty="0">
              <a:solidFill>
                <a:schemeClr val="tx1"/>
              </a:solidFill>
              <a:latin typeface="Calibri"/>
            </a:rPr>
            <a:t>P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odnošenje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prijave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poslovnog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prostora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u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postupku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endParaRPr lang="sr-Cyrl-BA" sz="2200" kern="1200" dirty="0">
            <a:solidFill>
              <a:schemeClr val="tx1"/>
            </a:solidFill>
          </a:endParaRPr>
        </a:p>
      </dsp:txBody>
      <dsp:txXfrm>
        <a:off x="71137" y="73344"/>
        <a:ext cx="2696938" cy="1314981"/>
      </dsp:txXfrm>
    </dsp:sp>
    <dsp:sp modelId="{C11ED8A2-8D8D-4A75-881F-D974FA05A2D1}">
      <dsp:nvSpPr>
        <dsp:cNvPr id="0" name=""/>
        <dsp:cNvSpPr/>
      </dsp:nvSpPr>
      <dsp:spPr>
        <a:xfrm rot="5400000">
          <a:off x="4780053" y="-262789"/>
          <a:ext cx="1165804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Bezbjednosni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element je hardverski ili softverski element koji sadrži elektronski certifikat obveznika fiskalizacije koji koristi procesor fiskalnih računa za potpisivanje računa i PURS da bi se spriječilo </a:t>
          </a: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neovlašćeno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</a:t>
          </a:r>
          <a:r>
            <a:rPr lang="hr-BA" sz="1300" b="1" kern="1200" dirty="0" err="1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korišćenje</a:t>
          </a:r>
          <a:r>
            <a:rPr lang="hr-BA" sz="1300" b="1" kern="1200" dirty="0">
              <a:solidFill>
                <a:prstClr val="black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fiskalnih podataka koji se prenose u SUF PURS, kao i za očuvanje integriteta podataka</a:t>
          </a:r>
          <a:endParaRPr lang="sr-Cyrl-BA" sz="1300" b="1" kern="1200" dirty="0">
            <a:solidFill>
              <a:prstClr val="black"/>
            </a:solidFill>
            <a:latin typeface="Calibri" panose="020F0502020204030204" pitchFamily="34" charset="0"/>
            <a:ea typeface="Verdana" panose="020B0604030504040204" pitchFamily="34" charset="0"/>
            <a:cs typeface="Calibri" panose="020F0502020204030204" pitchFamily="34" charset="0"/>
          </a:endParaRPr>
        </a:p>
      </dsp:txBody>
      <dsp:txXfrm rot="-5400000">
        <a:off x="2839211" y="1734963"/>
        <a:ext cx="4990578" cy="1051984"/>
      </dsp:txXfrm>
    </dsp:sp>
    <dsp:sp modelId="{0F58E5E9-8D20-4500-86F5-999E28BDF2E3}">
      <dsp:nvSpPr>
        <dsp:cNvPr id="0" name=""/>
        <dsp:cNvSpPr/>
      </dsp:nvSpPr>
      <dsp:spPr>
        <a:xfrm>
          <a:off x="0" y="1532326"/>
          <a:ext cx="2839212" cy="1457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Pct val="100000"/>
            <a:buFontTx/>
            <a:buNone/>
          </a:pPr>
          <a:r>
            <a:rPr kumimoji="0" lang="sr-Latn-BA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odnošenje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zahtjeva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izdavanje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bezbjednosnog</a:t>
          </a:r>
          <a:r>
            <a: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</a:t>
          </a:r>
          <a:r>
            <a:rPr kumimoji="0" lang="en-US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elementa</a:t>
          </a:r>
          <a:endParaRPr lang="sr-Cyrl-BA" sz="2200" kern="1200" dirty="0">
            <a:solidFill>
              <a:schemeClr val="tx1"/>
            </a:solidFill>
          </a:endParaRPr>
        </a:p>
      </dsp:txBody>
      <dsp:txXfrm>
        <a:off x="71137" y="1603463"/>
        <a:ext cx="2696938" cy="1314981"/>
      </dsp:txXfrm>
    </dsp:sp>
    <dsp:sp modelId="{107386AA-5E86-447E-8DBE-70FB35EBBD6B}">
      <dsp:nvSpPr>
        <dsp:cNvPr id="0" name=""/>
        <dsp:cNvSpPr/>
      </dsp:nvSpPr>
      <dsp:spPr>
        <a:xfrm rot="5400000">
          <a:off x="4780053" y="1267329"/>
          <a:ext cx="1165804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lang="sr-Latn-BA" sz="1400" b="1" kern="1200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Trošakove</a:t>
          </a:r>
          <a:r>
            <a:rPr lang="sr-Latn-BA" sz="1400" b="1" kern="1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inicijalne </a:t>
          </a:r>
          <a:r>
            <a:rPr lang="sr-Latn-BA" sz="1400" b="1" kern="1200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fiskalizacije</a:t>
          </a:r>
          <a:r>
            <a:rPr lang="sr-Latn-BA" sz="1400" b="1" kern="1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kod obveznika </a:t>
          </a:r>
          <a:r>
            <a:rPr lang="sr-Latn-BA" sz="1400" b="1" kern="1200" dirty="0" err="1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fiskalizacije</a:t>
          </a:r>
          <a:r>
            <a:rPr lang="sr-Latn-BA" sz="1400" b="1" kern="1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rPr>
            <a:t> padaju na teret budžeta Republike Srpske</a:t>
          </a:r>
          <a:endParaRPr lang="sr-Cyrl-BA" sz="1400" kern="1200" dirty="0">
            <a:solidFill>
              <a:schemeClr val="tx1"/>
            </a:solidFill>
          </a:endParaRPr>
        </a:p>
      </dsp:txBody>
      <dsp:txXfrm rot="-5400000">
        <a:off x="2839211" y="3265081"/>
        <a:ext cx="4990578" cy="1051984"/>
      </dsp:txXfrm>
    </dsp:sp>
    <dsp:sp modelId="{7D296DC1-378E-41F7-AA0A-55A297571E5B}">
      <dsp:nvSpPr>
        <dsp:cNvPr id="0" name=""/>
        <dsp:cNvSpPr/>
      </dsp:nvSpPr>
      <dsp:spPr>
        <a:xfrm>
          <a:off x="0" y="3062445"/>
          <a:ext cx="2839212" cy="1457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Pct val="100000"/>
            <a:buFontTx/>
            <a:buNone/>
          </a:pPr>
          <a:r>
            <a:rPr kumimoji="0" lang="hr-HR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Podnošenje zahtjeva za </a:t>
          </a:r>
          <a:r>
            <a:rPr kumimoji="0" lang="hr-HR" sz="22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subvencionisanje</a:t>
          </a:r>
          <a:r>
            <a:rPr kumimoji="0" lang="hr-HR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rPr>
            <a:t> troškova inicijalne fiskalizacije </a:t>
          </a:r>
          <a:endParaRPr lang="sr-Cyrl-BA" sz="2200" kern="1200" dirty="0">
            <a:solidFill>
              <a:schemeClr val="tx1"/>
            </a:solidFill>
          </a:endParaRPr>
        </a:p>
      </dsp:txBody>
      <dsp:txXfrm>
        <a:off x="71137" y="3133582"/>
        <a:ext cx="2696938" cy="13149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F84C80-A571-44CD-B4A5-8F3719BD71A0}">
      <dsp:nvSpPr>
        <dsp:cNvPr id="0" name=""/>
        <dsp:cNvSpPr/>
      </dsp:nvSpPr>
      <dsp:spPr>
        <a:xfrm>
          <a:off x="529580" y="0"/>
          <a:ext cx="6827538" cy="49093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Preduslovi za postupak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(utvrđeni Javnim pozivom za podnošenje zahtjeva za pokretanje postupka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i subvencionisanje troškova inicijalne </a:t>
          </a:r>
          <a:r>
            <a:rPr kumimoji="0" lang="sr-Latn-BA" sz="1800" b="1" i="0" u="none" strike="noStrike" kern="1200" cap="none" spc="0" normalizeH="0" baseline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fiskalizacije</a:t>
          </a: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 za prvu grupu obveznika)?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1. Zaključen ugovor o korišćenju elektronskog sandučeta sa PURS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sr-Latn-BA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rPr>
            <a:t>2. Zaključen ugovor o isporuci i postavljanju EFU sa ovlašćenim OFS</a:t>
          </a:r>
          <a:endParaRPr kumimoji="0" lang="sr-Cyrl-BA" sz="1800" b="1" i="0" u="none" strike="noStrike" kern="1200" cap="none" spc="0" normalizeH="0" baseline="0" dirty="0">
            <a:ln>
              <a:noFill/>
            </a:ln>
            <a:solidFill>
              <a:prstClr val="black"/>
            </a:solidFill>
            <a:effectLst/>
            <a:uLnTx/>
            <a:uFillTx/>
            <a:latin typeface="Calibri"/>
            <a:ea typeface="+mn-ea"/>
            <a:cs typeface="+mn-cs"/>
          </a:endParaRPr>
        </a:p>
      </dsp:txBody>
      <dsp:txXfrm>
        <a:off x="769235" y="239655"/>
        <a:ext cx="6348228" cy="44300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7FC8C-725F-476B-AD21-03AD37424F91}" type="datetimeFigureOut">
              <a:rPr lang="sr-Cyrl-BA" smtClean="0"/>
              <a:t>14.5.2024.</a:t>
            </a:fld>
            <a:endParaRPr lang="sr-Cyrl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Cyrl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663DD-FEC0-452E-9865-08C786CC0AA9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216007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err="1"/>
              <a:t>Postupak</a:t>
            </a:r>
            <a:r>
              <a:rPr lang="en-US" sz="4800" b="1" dirty="0"/>
              <a:t> </a:t>
            </a:r>
            <a:r>
              <a:rPr lang="en-US" sz="4800" b="1" dirty="0" err="1"/>
              <a:t>ini</a:t>
            </a:r>
            <a:r>
              <a:rPr lang="sr-Latn-BA" sz="4800" b="1" dirty="0" err="1"/>
              <a:t>cijalne</a:t>
            </a:r>
            <a:r>
              <a:rPr lang="sr-Latn-BA" sz="4800" b="1" dirty="0"/>
              <a:t> </a:t>
            </a:r>
            <a:r>
              <a:rPr lang="sr-Latn-BA" sz="4800" b="1" dirty="0" err="1"/>
              <a:t>fiskalizacije</a:t>
            </a:r>
            <a:r>
              <a:rPr lang="sr-Latn-BA" sz="4800" b="1" dirty="0"/>
              <a:t> u Republici Srpskoj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Latn-BA" sz="3200" dirty="0"/>
              <a:t>Pitanja i dileme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Promjena podataka u prijavi poslovnog prostora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dužan je da u slučaju promjene prethodno navedenih podataka Poreskoj upravi, elektronskim putem, dostavi izmijenjene podatke, </a:t>
            </a:r>
            <a:r>
              <a:rPr lang="sr-Latn-BA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najkasnije 24 sata prije nastanka promjene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i to za svaki poslovni prostor i mjesto prometa odvojeno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Međutim, ukoliko je do promjene podataka došlo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usljed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okolnosti koje ne zavise od volje obveznika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na primjer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usljed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poplave, požara i drugih oblika više sile,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usljed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radnji neovlašćenih trećih lica i slično,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je dužan da Poreskoj upravi, elektronskim putem, dostavi izmijenjene podatke </a:t>
            </a:r>
            <a:r>
              <a:rPr lang="sr-Latn-BA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najkasnije 24 sata po saznanju o nastanku promjene</a:t>
            </a:r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683345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Kao podatak o tipu poslovnog prostora obveznik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navodi jedan od sljedećih podataka: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fiksni,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obavljanja djelatnosti na nepomičnom prodajnom mjestu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pokretni,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obavljanja djelatnosti na prenosivim prodajnim objektima, pokretnim sredstvima ili na terenu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daljinska trgovina,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obavljanja elektronske trgovine ili druge daljinske trgovine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automat,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obavljanja djelatnosti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preko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samonaplatnog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uređaja - automata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da je tip poslovnog prostora pokretni poslovni prostor ili daljinska trgovina,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koristi adresu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prebivališta ili boravišta,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odnosno adresu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sjedišta,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 ukoliko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ima sjedište u FBiH ili Brčko Distriktu BiH, koristi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adresu glavne poslovne jedinice u Republici Srpskoj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kada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kao pokretni tip poslovnog prostora koristi vozilo za obavljanje djelatnosti, dužan je da navede i podatak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 registarskoj oznaci tog vozila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da je tip poslovnog prostora automat,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koristi adresu na kojoj se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samonaplatni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 - automat nalazi</a:t>
            </a:r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461265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450030" cy="3625264"/>
          </a:xfrm>
        </p:spPr>
        <p:txBody>
          <a:bodyPr>
            <a:normAutofit fontScale="92500" lnSpcReduction="10000"/>
          </a:bodyPr>
          <a:lstStyle/>
          <a:p>
            <a:pPr lvl="1" algn="just"/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180000" lvl="1" indent="-180000" algn="just"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Podaci koji se odnose na poslovni prostor se automatski generišu iz SUF-a, te ih obveznik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prijavljuje potvrđivanjem njihove tačnosti</a:t>
            </a:r>
          </a:p>
          <a:p>
            <a:pPr marL="180000" lvl="1" indent="-180000" algn="just"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da pojedini podatak nedostaje, obveznik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je dužan popuniti taj podatak i potvrditi njegovu tačnost</a:t>
            </a:r>
          </a:p>
          <a:p>
            <a:pPr marL="180000" lvl="1" indent="-180000" algn="just"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slučaju da pojedini podatak nije tačan, obveznik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dužan je podatak putem Poreske uprave ispraviti podnošenjem odgovarajućeg zahtjeva ili prijave u zavisnosti od vrste podatka koji se ispravlja</a:t>
            </a:r>
          </a:p>
          <a:p>
            <a:pPr marL="180000" lvl="1" indent="-180000" algn="just"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Nakon podnesene i promjena izvršenih u prijavi, u SUF-u se kreira </a:t>
            </a:r>
            <a:r>
              <a:rPr lang="sr-Latn-BA" sz="19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potvrda o podnesenoj prijavi 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 svim podacima, koju obveznik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može preuzeti elektronskim putem</a:t>
            </a:r>
          </a:p>
          <a:p>
            <a:pPr marL="180000" lvl="1" indent="-180000" algn="just"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osnovu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zaprimljene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potvrde obveznik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od Poreske uprave dobija jedinstvene pristupne podatke koje će obveznik koristiti za pristup SUF-u putem kojeg će se sprovoditi dalji postupak </a:t>
            </a:r>
            <a:r>
              <a:rPr lang="sr-Latn-BA" sz="19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19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sr-Cyrl-B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31D56-AE4A-8A6B-3DE3-25BDF9E35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05" y="5300292"/>
            <a:ext cx="6316084" cy="155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49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pl-PL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se kod unosa površine poslovnog prostora unosi površina gdje je locirana fiskalna kasa ili cjelokupnog prostora koji obveznik koristi?</a:t>
            </a:r>
            <a:endParaRPr lang="sr-Latn-BA" sz="21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Kod unosa površine poslovnog prostora potrebno je unijeti površinu gdje će biti locirana fiskalna kasa, odnosno mjesto gdje se vrši promet proizvoda i usluga (a ne cjelokupnog prostora koji obveznik koristi)</a:t>
            </a:r>
          </a:p>
          <a:p>
            <a:pPr marL="228600" lvl="1" algn="just">
              <a:lnSpc>
                <a:spcPct val="110000"/>
              </a:lnSpc>
              <a:spcBef>
                <a:spcPts val="1000"/>
              </a:spcBef>
            </a:pPr>
            <a:r>
              <a:rPr lang="sr-Latn-BA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</a:t>
            </a:r>
            <a:r>
              <a:rPr lang="pl-PL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registrovati poslovn</a:t>
            </a:r>
            <a:r>
              <a:rPr lang="en-US" sz="21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</a:t>
            </a:r>
            <a:r>
              <a:rPr lang="pl-PL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poslovni prostor, ukoliko se u istom obavlja maloprodaja i internet prodaja? </a:t>
            </a:r>
            <a:endParaRPr lang="sr-Latn-BA" sz="21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sr-Latn-BA" sz="19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se u jednom poslovnom prostoru obavlja maloprodaja i internet prodaja, potrebno je registrovati dva poslovna prostora, pri čemu će se registrovati jedan poslovni prostor kao fiksni sa njegovom površinom, a istovremeno je potrebno registrovati poslovni prostor za elektronsku trgovinu, odnosno internet prodaju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158736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13031"/>
          </a:xfrm>
        </p:spPr>
        <p:txBody>
          <a:bodyPr>
            <a:normAutofit fontScale="77500" lnSpcReduction="2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sr-Latn-BA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je potrebno registrovati poslovni prostor za svaku djelatnost koju obveznik obavlja u istom poslovnom prostoru?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obveznik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jednom poslovnom prostoru (jedan poslovni subjekat) obavlja dvije ili više različitih djelatnosti, isti nema obavezu da registruje posebno poslovni prostor za svaku djelatnost</a:t>
            </a:r>
          </a:p>
          <a:p>
            <a:pPr algn="just">
              <a:lnSpc>
                <a:spcPct val="120000"/>
              </a:lnSpc>
            </a:pPr>
            <a:r>
              <a:rPr lang="sr-Latn-BA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se registruje poslovni prostor kada obveznik </a:t>
            </a:r>
            <a:r>
              <a:rPr lang="sr-Latn-BA" sz="21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istom poslovnom prostoru vršu i maloprodaju i veleprodaju?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Prema sadašnjim stavovima potrebno je u prvom krugu podnijeti zahtjev za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fiskalizaciju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maloprodaje, a u drugom krugu zahtjev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fiskalizaciju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veleprodaje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svakom slučaju potrebno je razmotriti mogućnost da obveznik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koji u okviru istog poslovnog prostora i poslovnog subjekta obavlja veleprodaju i maloprodaju registruje se samo u prvom krugu postupka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21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/>
              <a:t>Analogno prethodnom, ukoliko obveznik </a:t>
            </a:r>
            <a:r>
              <a:rPr lang="sr-Latn-BA" sz="2100" dirty="0" err="1"/>
              <a:t>fiskalizacije</a:t>
            </a:r>
            <a:r>
              <a:rPr lang="sr-Latn-BA" sz="2100" dirty="0"/>
              <a:t> obavlja određenu djelatnost i ima poslovnu jedinicu (npr. za pružanje računovodstvenih usluga) u okviru jednog poslovnog prostora – može vršiti izdavanje fiskalnih računa putem iste fiskalne kase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4220532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84053"/>
          </a:xfrm>
        </p:spPr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sr-Latn-BA" sz="20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samostalni preduzetnici koji su pored osnovne djelatnosti registrovali i izdvojene poslovne jedinice podliježu </a:t>
            </a:r>
            <a:r>
              <a:rPr lang="sr-Latn-BA" sz="20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r>
              <a:rPr lang="sr-Latn-BA" sz="20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za svaku poslovnu jedinicu?</a:t>
            </a:r>
          </a:p>
          <a:p>
            <a:pPr lvl="1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samostalni preduzetnik registrovanu poslovnu djelatnost (promet robe i usluga) obavlja u izdvojenim poslovnim jedinicama, dužan je da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podenese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Zahtjev za inicijalnu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fiskalizaciju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svih izdvojenih poslovnih jedinica</a:t>
            </a:r>
          </a:p>
          <a:p>
            <a:pPr algn="just">
              <a:lnSpc>
                <a:spcPct val="120000"/>
              </a:lnSpc>
            </a:pPr>
            <a:r>
              <a:rPr lang="sr-Latn-BA" sz="20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se vrši registracija poslovnog prostora ukoliko obveznik </a:t>
            </a:r>
            <a:r>
              <a:rPr lang="sr-Latn-BA" sz="20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0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ima više poslovnih jedinica?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ima više poslovnih jedinica, potrebno je za svaku poslovnu jedinicu izvršiti prijavu poslovnog prostora (registracija uz odgovarajući (pod)JIB)</a:t>
            </a:r>
          </a:p>
          <a:p>
            <a:pPr lvl="1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150889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84053"/>
          </a:xfrm>
        </p:spPr>
        <p:txBody>
          <a:bodyPr>
            <a:normAutofit fontScale="925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sr-Latn-BA" sz="22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Kako se vrši registracija automata ukoliko obveznik raspolaže sa više istih?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obveznik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ima veći broj automata, potrebno je svaki registrovati posebno, s tim da će se registracija automata vršiti u drugog krugu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21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sr-Latn-BA" sz="21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Kako unijeti površinu prilikom registracije poslovnog prostora ukoliko obveznik obavlja djelatnost bez poslovnog prostora?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obveznik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obavlja djelatnost bez poslovnog prostora (na otvorenom prostoru ili kod naručioca djelatnost) – </a:t>
            </a:r>
            <a:r>
              <a:rPr lang="sr-Latn-BA" sz="21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pokretni poslovni prostor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– PURS će dozvoliti da se prilikom prijave poslovnog prostora ne mora unijeti površina poslovnog prostora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103891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20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Zahtjev za izdavanje </a:t>
            </a:r>
            <a:r>
              <a:rPr lang="sr-Latn-BA" sz="20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20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(BE) direktno se podnosi Poreskoj upravi, isključivo elektronskim putem, putem portala Poreske uprave (ne podnosi se putem ovlašćenog servisa fiskalnih kasa)</a:t>
            </a:r>
          </a:p>
          <a:p>
            <a:pPr lvl="1" algn="just"/>
            <a:r>
              <a:rPr lang="sr-Latn-BA" sz="2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je </a:t>
            </a:r>
            <a:r>
              <a:rPr lang="sr-Latn-BA" sz="20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softverska ili hardverska komponenta </a:t>
            </a:r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fiskalne kase i služi za potpisivanje fiskalnih računa i utvrđivanje identiteta obveznika </a:t>
            </a:r>
            <a:r>
              <a:rPr lang="sr-Latn-BA" sz="2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te se izdaje u svrhu:</a:t>
            </a:r>
          </a:p>
          <a:p>
            <a:pPr lvl="1" algn="just"/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potvrde autentičnosti obveznika </a:t>
            </a:r>
            <a:r>
              <a:rPr lang="sr-Latn-BA" sz="2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digitalnog potpisivanja fiskalnih računa, bez obzira na postojanje veze sa internetom </a:t>
            </a:r>
          </a:p>
          <a:p>
            <a:pPr lvl="1" algn="just"/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očuvanja podataka o fiskalnim računima</a:t>
            </a:r>
          </a:p>
          <a:p>
            <a:pPr lvl="1" algn="just"/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verifikacije fiskalnih računa</a:t>
            </a:r>
          </a:p>
          <a:p>
            <a:pPr lvl="1" algn="just"/>
            <a:r>
              <a:rPr lang="sr-Latn-BA" sz="20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Uslov za podnošenje Zahtjeva za izdavanje </a:t>
            </a:r>
            <a:r>
              <a:rPr lang="sr-Latn-BA" sz="20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20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je prethodno uredno podnesena Prijava poslovnog prostora kojom se generiše jedinstvena oznaka poslovnog prostora (JOPP).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70957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Kao i podnošenje Prijave poslovnog prostora, podnošenje Zahtjeva za izdavanje </a:t>
            </a:r>
            <a:r>
              <a:rPr lang="sr-Latn-BA" sz="2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obavlja se u sekciji: </a:t>
            </a:r>
            <a:r>
              <a:rPr lang="sr-Latn-BA" sz="2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izborom opcije: Zahtjev za podnošenje / opoziv BE</a:t>
            </a:r>
          </a:p>
          <a:p>
            <a:pPr lvl="1" algn="just"/>
            <a:endParaRPr lang="sr-Latn-BA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8B9BBB-67A6-54F5-B4CF-937CDAD70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292" y="3298185"/>
            <a:ext cx="7486723" cy="1553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398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Obavezna polja koje je potrebno popuniti u ovom zahtjevu svode se na podatke o: 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poreskom obvezniku – obvezniku </a:t>
            </a:r>
            <a:r>
              <a:rPr lang="sr-Latn-BA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(automatski se ispunjavaju osnovni podaci o obvezniku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- naziv, šifra grada / opštine, broj telefona)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poslovnom prostoru koji se </a:t>
            </a:r>
            <a:r>
              <a:rPr lang="sr-Latn-BA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fiskalizuje</a:t>
            </a:r>
            <a:r>
              <a:rPr lang="sr-Latn-BA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(automatski se ispunjavaju podaci o poslovnom prostoru koji je prethodno prijavljen - naziv poslovnog prostora, šifra grada/ opštine poslovnog prostora i tip poslovnog prostora)</a:t>
            </a:r>
            <a:endParaRPr lang="sr-Latn-BA" b="1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590550" lvl="3" indent="-342900" algn="just">
              <a:buFont typeface="+mj-lt"/>
              <a:buAutoNum type="arabicPeriod"/>
            </a:pP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obliku </a:t>
            </a:r>
            <a:r>
              <a:rPr lang="sr-Latn-BA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</a:t>
            </a:r>
            <a:r>
              <a:rPr lang="sr-Latn-BA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(može biti u formi </a:t>
            </a: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pametne kartice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ili </a:t>
            </a: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zaštićenog fajla</a:t>
            </a:r>
            <a:r>
              <a:rPr lang="sr-Latn-BA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-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mogu da izaberu samo obveznici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koji obavljaju djelatnost: 47.91 - Trgovina na malo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preko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pošte ili interneta ili djelatnost: 47.99 - Ostala trgovina na malo izvan prodavnica, tezgi i pijaca, s tim da obveznici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fisklizacije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koji ispunjavaju uslove za oba formata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mogu istovremeno podnijeti zahtjev i za “SIM” i za digitalni format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operateru fiskalnog sistema</a:t>
            </a:r>
            <a:r>
              <a:rPr lang="sr-Latn-BA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(izbor operatera fiskalnog sistema koji je odobren od strane Poreske uprave)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558675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96645"/>
            <a:ext cx="7886700" cy="994297"/>
          </a:xfrm>
        </p:spPr>
        <p:txBody>
          <a:bodyPr>
            <a:noAutofit/>
          </a:bodyPr>
          <a:lstStyle/>
          <a:p>
            <a:r>
              <a:rPr lang="sr-Latn-BA" sz="3600" dirty="0"/>
              <a:t>Postupak </a:t>
            </a:r>
            <a:r>
              <a:rPr lang="sr-Latn-BA" sz="3600" dirty="0" err="1"/>
              <a:t>fiskalizacije</a:t>
            </a:r>
            <a:r>
              <a:rPr lang="sr-Latn-BA" sz="3600" dirty="0"/>
              <a:t> u Republici Srpskoj</a:t>
            </a:r>
            <a:endParaRPr lang="en-US" sz="3600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5A519FA-2045-E7F7-0B7E-DCEBD3B9D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619909"/>
              </p:ext>
            </p:extLst>
          </p:nvPr>
        </p:nvGraphicFramePr>
        <p:xfrm>
          <a:off x="628650" y="1793288"/>
          <a:ext cx="7886700" cy="4909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4D68B72-BDC5-638F-3610-09148C5F13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8955471"/>
              </p:ext>
            </p:extLst>
          </p:nvPr>
        </p:nvGraphicFramePr>
        <p:xfrm>
          <a:off x="505017" y="1793288"/>
          <a:ext cx="8133965" cy="4500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70160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bezbjedonosnog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– pametna kartica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BE – NAZIV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u ovo polje upisuje se naziv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(npr. KASA 1, KASA 2, PRODAJNO MJESTO 1 i sl.) - preporuka je da se i ovo polje obavezno popuni kako bi , prilikom eventualnog opozivanja BE, obveznik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mogao identifikovati fiskalni uređaj, tj. BE koji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želi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 opozove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– FORMAT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trenutno je omogućen samo jedan izbor, tj. “SIM” format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PIN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upisuje se lozinka koju obveznik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želi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 koristi prilikom aktiviranja (ukoliko podnosilac zahtjeva ne popuni ovo polje, lozinka će automatski generisati)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E6C19-6F54-2040-2C70-4DEBE85AF3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249343"/>
            <a:ext cx="5424161" cy="172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823F13-D6CC-F96F-1444-B99AB15CA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046" y="4317831"/>
            <a:ext cx="2471784" cy="165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13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 algn="just">
              <a:buNone/>
            </a:pPr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bezbjedonosnog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– zaštićen fajl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– NAZIV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u ovo polje upisuje se naziv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BE LOZINKA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upisuje se lozinka koju obveznik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želi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 koristi prilikom aktiviranja BE (ukoliko podnosilac zahtjeva ne popuni ovo polje, lozinka će automatski generisati)</a:t>
            </a:r>
          </a:p>
          <a:p>
            <a:pPr marL="303825" lvl="2" indent="-180000" algn="just">
              <a:buFont typeface="Wingdings" panose="05000000000000000000" pitchFamily="2" charset="2"/>
              <a:buChar char="Ø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– PAK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– ovo polje generiše informacioni sistem za upravljanje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fiskalizacijom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služi za deblokiranje BE, ukoliko obveznik 5 puta uzastopno pogrešno unese lozinku za aktiviranje BE 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F40FDA-E1B6-70A1-3A4B-FF5CE75CF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300" y="4157663"/>
            <a:ext cx="6036724" cy="2118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934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svaki registrovani poslovni prostor u kojem se vrši promet roba i usluga, poreski organ na osnovu zahtjeva obveznika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izdaje minimalno jedan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</a:t>
            </a:r>
            <a:r>
              <a:rPr lang="sr-Cyrl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и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element,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 tim što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može potraživati i dodatne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elemente (ukoliko se u datom poslovnom prostoru nalazi više prodajnih mjesta kao što je to slučaj u maloprodajnim marketima i sl.)  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Nakon uredno podnesenog zahtjeva, isti se odobrava automatski, a Poreska uprava,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roku od 7 dana, izdaje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element,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se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obvezniku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dostavlja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putem operatera fiskalnog sistema,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je dužan da izdati BE instalira u fiskalni uređaj obveznika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Digitalni BE se direktno preuzima na portalu Poreske uprave,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 tim da prethodno Poreska uprava obvezniku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dostavlja obavještenje i link za preuzimanje digitalnog BE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se zahtjevom potražuje 10 ili više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odobravanje zahtjeva ne vrši se automatski, već je u tom slučaju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potrebno odobrenje nadležne područne jedinice Poreske uprave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prema sjedištu podnosioca zahtjeva, koje se takođe vrši elektronskim putem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je vezan za tačno određeno mjesto prometa i ne može da se koristi od strane neovlašćenog lica, za drugo mjesto prometa ili na drugom uređaju na istom mjestu prometa, odnosno u okviru elektronskog fiskalnog uređaja koji nije odobren od strane Poreske uprave </a:t>
            </a: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021449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r>
              <a:rPr lang="en-US" sz="3600" i="1" dirty="0" err="1">
                <a:latin typeface="Calibri" panose="020F0502020204030204" pitchFamily="34" charset="0"/>
              </a:rPr>
              <a:t>zahtjeva</a:t>
            </a:r>
            <a:r>
              <a:rPr lang="en-US" sz="3600" i="1" dirty="0">
                <a:latin typeface="Calibri" panose="020F0502020204030204" pitchFamily="34" charset="0"/>
              </a:rPr>
              <a:t> </a:t>
            </a:r>
            <a:r>
              <a:rPr lang="sr-Latn-BA" sz="3600" i="1" dirty="0">
                <a:latin typeface="Calibri" panose="020F0502020204030204" pitchFamily="34" charset="0"/>
              </a:rPr>
              <a:t>za izdavanje </a:t>
            </a:r>
            <a:r>
              <a:rPr lang="sr-Latn-BA" sz="3600" i="1" dirty="0" err="1">
                <a:latin typeface="Calibri" panose="020F0502020204030204" pitchFamily="34" charset="0"/>
              </a:rPr>
              <a:t>bezbjednosnog</a:t>
            </a:r>
            <a:r>
              <a:rPr lang="sr-Latn-BA" sz="3600" i="1" dirty="0">
                <a:latin typeface="Calibri" panose="020F0502020204030204" pitchFamily="34" charset="0"/>
              </a:rPr>
              <a:t> elementa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izdaje se obvezniku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 rokom važenja od pet godina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 dana njegovog odobravanja, te nakon isteka roka važenja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se više ne može koristiti. 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želi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 nastavi poslovanje na tom mjestu prometa treba da podnose novi zahtjev za izdavanje novog BE,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najkasnije 30 dana prije isteka roka važenja postojećeg BE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Sistem za upravljanje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fiskalizacijom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svim poreskim obveznicima, putem e-maila ili obavještenja koje se dostavlja u poresko sanduče, šalje obavještenje o skorom isteku važenja BE,  s ciljem da obavijesti poreskog obveznika o tipu i broju BE koji će isteći u narednom periodu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 kao odgovarajuća komponenta fiskalnog uređaja, sadrži brojače kojima se vrši evidentiranje:   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ukupnog broja računa koji su potpisani elektronskim certifikatom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ukupnog broja računa po vrsti računa i po vrsti transakcija, koji su potpisani elektronskim certifikatom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ukupne vrijednosti poreza po poreskim stopama i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ukupne vrijednost evidentiranog prometa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66311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li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privredna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društva čije je sjedište u Federaciji BiH 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Republici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Srpkoj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registrovali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dvije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više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poslovnih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jedinica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kojima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vrši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promet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roba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usluga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izdaje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jedinicu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posebno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?</a:t>
            </a:r>
            <a:endParaRPr lang="sr-Cyrl-B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jedinicu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kojoj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vrši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promet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roba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usluga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podnosi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posebna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poslovnog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prostora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procesu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poseban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Zahtjev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elementa</a:t>
            </a:r>
            <a:endParaRPr lang="sr-Latn-BA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li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subjekti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registrovani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obavljanje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djelatnosti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Internet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prodaja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mogu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podnesu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zahtjev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elementa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obliku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SIM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kartice</a:t>
            </a:r>
            <a:r>
              <a:rPr lang="sr-Cyrl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</a:t>
            </a:r>
            <a:endParaRPr lang="sr-Cyrl-B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Poslovni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subjekti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registrovani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obavljnje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djelatnosti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Trgovina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malo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putem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pošte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ili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interneta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pored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ahtjeva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zaštićenog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fajla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mogu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podnesu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Zahtjev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izdavanje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elementa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obliku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SIM</a:t>
            </a:r>
            <a:r>
              <a:rPr lang="sr-Cyrl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Cyrl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kartice</a:t>
            </a:r>
            <a:endParaRPr lang="sr-Cyrl-BA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sr-Latn-BA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744770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</a:t>
            </a:r>
            <a:r>
              <a:rPr lang="en-US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subjekti koji su registrovani za obavljanje djelatnosti: Kombi prodaja, mogu da podnesu zahtjev za izdavanje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u obliku zaštićenog fajla?</a:t>
            </a:r>
          </a:p>
          <a:p>
            <a:pPr lvl="1" algn="just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Ne, zahtjev za izdavanje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 u obliku zaštićenog fajla mogu da podnesu samo obveznici koji su registrovani za obavljanje sljedećih djelatnosti:</a:t>
            </a:r>
          </a:p>
          <a:p>
            <a:pPr marL="800100" lvl="1" indent="-342900" algn="just">
              <a:lnSpc>
                <a:spcPct val="10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Trgovina na malo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preko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pošte ili interneta (šifra djelatnosti: 47.91) i</a:t>
            </a:r>
          </a:p>
          <a:p>
            <a:pPr marL="800100" lvl="1" indent="-342900" algn="just">
              <a:lnSpc>
                <a:spcPct val="10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Ostala trgovina na malo izvan prodavnica, tezgi i pijaca (šifra djelatnosti: 47.99)</a:t>
            </a:r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255182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se za djelatnost koja se obavlja u jednom poslovnom prostoru može podnijeti Zahtjev za izdavanje dva ili više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odnosno fiskalnih uređaja?</a:t>
            </a:r>
          </a:p>
          <a:p>
            <a:pPr lvl="1" algn="just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Da, ukoliko postoji potreba,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može zahtijevati dva ili više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odnosno fiskalnih uređaja za jedan poslovni prostor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Kako se vrši prijava više fiskalnih kasa u jednom poslovnom prostoru?</a:t>
            </a:r>
          </a:p>
          <a:p>
            <a:pPr lvl="1" algn="just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postoji potreba,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može zahtijevati dva ili više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odnosno fiskalnih uređaja za jedan poslovni prostor </a:t>
            </a:r>
          </a:p>
          <a:p>
            <a:pPr lvl="1" algn="just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podnošenja Zahtjeva za izdavanje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u odjeljku: Oblik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bezbjedonosnog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elementa, potrebno je navesti dva ili više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elemenata koji su obvezniku potrebni za obavljanje registrovane djelatnosti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318993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655074"/>
          </a:xfrm>
        </p:spPr>
        <p:txBody>
          <a:bodyPr>
            <a:normAutofit fontScale="70000" lnSpcReduction="2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23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Kako se </a:t>
            </a:r>
            <a:r>
              <a:rPr lang="sr-Latn-BA" sz="23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fiskalizuje</a:t>
            </a:r>
            <a:r>
              <a:rPr lang="sr-Latn-BA" sz="23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poslovni subjekt koji je registrovan za obavljanje dvije različite djelatnosti na istoj lokaciji ali u različitim poslovnim prostorima?</a:t>
            </a:r>
          </a:p>
          <a:p>
            <a:pPr lvl="1" algn="just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Ako poslovnu subjekt dvije ili više djelatnosti obavlja u posebnim poslovnim prostorima (npr. trgovina mješovite robe i ugostiteljske usluge posluživanja pića), dužan je da posebno registruje svaki poslovni prostor (Prijava poslovnog prostora u procesu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 i da za svaki registrovani poslovni prostor podnese poseban Zahtjeva za izdavanje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bezbjednosnog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elementa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Latn-BA" sz="24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Koja je razlika između </a:t>
            </a:r>
            <a:r>
              <a:rPr lang="sr-Latn-BA" sz="24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24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elemenata - pametnih kartica koje se izdaju u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SIM</a:t>
            </a:r>
            <a:r>
              <a:rPr lang="sr-Latn-BA" sz="24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formatu i pametnih kartica koje se izdaju u punom formatu?</a:t>
            </a:r>
          </a:p>
          <a:p>
            <a:pPr lvl="1" algn="just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Izm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eđu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bezbjednosnih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elemenata - pametnih kartica koje se izdaju u SIM formatu i pametnih kartica koje se izdaju u punom formatu ne postoji funkcionalna razlika</a:t>
            </a:r>
          </a:p>
          <a:p>
            <a:pPr lvl="1" algn="just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SIM format podrazumijeva sim karticu poput kartica operatera mobilnih telefon a pun format podrazumijeva pametnu karticu u obliku kreditne kartice</a:t>
            </a:r>
          </a:p>
          <a:p>
            <a:pPr lvl="1" algn="just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Trenutno, PURS izdaje </a:t>
            </a:r>
            <a:r>
              <a:rPr lang="sr-Latn-BA" sz="21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bezbjednosne</a:t>
            </a:r>
            <a:r>
              <a:rPr lang="sr-Latn-BA" sz="21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elemente u obliku pametne kartice – SIM format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372664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zahtjeva za </a:t>
            </a:r>
            <a:r>
              <a:rPr lang="bs-Latn-BA" sz="3600" i="1" dirty="0" err="1">
                <a:latin typeface="Calibri" panose="020F0502020204030204" pitchFamily="34" charset="0"/>
              </a:rPr>
              <a:t>subvencionisanje</a:t>
            </a:r>
            <a:r>
              <a:rPr lang="bs-Latn-BA" sz="3600" i="1" dirty="0">
                <a:latin typeface="Calibri" panose="020F0502020204030204" pitchFamily="34" charset="0"/>
              </a:rPr>
              <a:t> troškova inicijalne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r>
              <a:rPr lang="bs-Latn-BA" sz="3600" i="1" dirty="0">
                <a:latin typeface="Calibri" panose="020F0502020204030204" pitchFamily="34" charset="0"/>
              </a:rPr>
              <a:t> 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lvl="1" algn="just"/>
            <a:endParaRPr lang="sr-Latn-BA" sz="18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Posljednji korak u okviru inicijalne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odnosi se na podnošenje</a:t>
            </a:r>
            <a:r>
              <a:rPr lang="bs-Latn-BA" sz="1800" i="1" dirty="0">
                <a:latin typeface="Calibri" panose="020F0502020204030204" pitchFamily="34" charset="0"/>
              </a:rPr>
              <a:t> </a:t>
            </a:r>
            <a:r>
              <a:rPr lang="bs-Latn-BA" sz="1800" b="1" dirty="0">
                <a:solidFill>
                  <a:srgbClr val="FF0000"/>
                </a:solidFill>
                <a:latin typeface="Calibri" panose="020F0502020204030204" pitchFamily="34" charset="0"/>
              </a:rPr>
              <a:t>zahtjeva Poreskoj upravi za </a:t>
            </a:r>
            <a:r>
              <a:rPr lang="bs-Latn-BA" sz="18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subvencionisanje</a:t>
            </a:r>
            <a:r>
              <a:rPr lang="bs-Latn-BA" sz="1800" b="1" dirty="0">
                <a:solidFill>
                  <a:srgbClr val="FF0000"/>
                </a:solidFill>
                <a:latin typeface="Calibri" panose="020F0502020204030204" pitchFamily="34" charset="0"/>
              </a:rPr>
              <a:t> troškova inicijalne </a:t>
            </a:r>
            <a:r>
              <a:rPr lang="bs-Latn-BA" sz="18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fiskalizacije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(elektronskim putem)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Troškovi inicijalne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obveznika prema mjestu prometa finansiraju se iz Budžeta Republike Srpske u vidu subvencije</a:t>
            </a:r>
          </a:p>
          <a:p>
            <a:pPr lvl="1" algn="just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Troškovi inicijalne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obuhvataju:</a:t>
            </a:r>
          </a:p>
          <a:p>
            <a:pPr marL="427650" lvl="3" indent="-180000" algn="just">
              <a:buFont typeface="Wingdings" panose="05000000000000000000" pitchFamily="2" charset="2"/>
              <a:buChar char="Ø"/>
            </a:pP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troškove isporuke i postavljanja elektronskog fiskalnog uređaja</a:t>
            </a:r>
          </a:p>
          <a:p>
            <a:pPr marL="427650" lvl="3" indent="-180000" algn="just">
              <a:buFont typeface="Wingdings" panose="05000000000000000000" pitchFamily="2" charset="2"/>
              <a:buChar char="Ø"/>
            </a:pP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troškove obuke poreskog obveznika</a:t>
            </a:r>
          </a:p>
          <a:p>
            <a:pPr marL="427650" lvl="3" indent="-180000" algn="just">
              <a:buFont typeface="Wingdings" panose="05000000000000000000" pitchFamily="2" charset="2"/>
              <a:buChar char="Ø"/>
            </a:pP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postavljanje sistema za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procesuiranje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fiskalnih računa</a:t>
            </a:r>
          </a:p>
          <a:p>
            <a:pPr marL="427650" lvl="3" indent="-180000" algn="just">
              <a:buFont typeface="Wingdings" panose="05000000000000000000" pitchFamily="2" charset="2"/>
              <a:buChar char="Ø"/>
            </a:pP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ugradnju softvera za izdavanje računa</a:t>
            </a:r>
          </a:p>
          <a:p>
            <a:pPr marL="427650" lvl="3" indent="-180000" algn="just">
              <a:buFont typeface="Wingdings" panose="05000000000000000000" pitchFamily="2" charset="2"/>
              <a:buChar char="Ø"/>
            </a:pP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integraciju BE i povezivanje sa sistemom za upravljanje </a:t>
            </a:r>
            <a:r>
              <a:rPr lang="sr-Latn-BA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fiskalizacijom</a:t>
            </a:r>
            <a:endParaRPr lang="sr-Latn-BA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533400" lvl="3" indent="-285750" algn="just"/>
            <a:r>
              <a:rPr lang="sr-Latn-BA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Zahtjev za subvenciju se podnosi nakon odobravanja zahtjeva za izdavanje BE, te ga nije moguće podnijeti bez odobrenog Zahtjeva za izdavanje BE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751348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2"/>
            <a:ext cx="7167609" cy="815604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>
                <a:latin typeface="Calibri" panose="020F0502020204030204" pitchFamily="34" charset="0"/>
              </a:rPr>
              <a:t>Završetak postupka inicijalne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250" y="1825624"/>
            <a:ext cx="8098100" cy="4575175"/>
          </a:xfrm>
        </p:spPr>
        <p:txBody>
          <a:bodyPr>
            <a:normAutofit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Inicijalna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podrazumijeva postupak 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prvog uspostavljanja fiskalne konekcije</a:t>
            </a:r>
            <a:r>
              <a:rPr lang="sr-Latn-BA" sz="18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pojedinog mjesta prodaje obveznika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sa sistemom za upravljanje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fiskalizacijom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PURS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 fiskalnom konekcijom podrazumijeva se 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izdavanje fiskalnog računa, odnosno računa obuke,</a:t>
            </a:r>
            <a:r>
              <a:rPr lang="sr-Latn-BA" sz="18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je evidentiran u sistemu za upravljanje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fiskalizacijom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Poreske uprave</a:t>
            </a:r>
          </a:p>
          <a:p>
            <a:pPr lvl="1" algn="just"/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Postupak inicijalne 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se smatra 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zavšenim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uspostavljanjem fiskalne konekcije, odnosno izdavanjem prvog (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testnog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 računa koji može biti:</a:t>
            </a:r>
          </a:p>
          <a:p>
            <a:pPr lvl="3" indent="-180000" algn="just">
              <a:buFont typeface="Wingdings" panose="05000000000000000000" pitchFamily="2" charset="2"/>
              <a:buChar char="Ø"/>
            </a:pPr>
            <a:r>
              <a:rPr lang="sr-Latn-BA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Fiskalni račun ili</a:t>
            </a:r>
          </a:p>
          <a:p>
            <a:pPr lvl="3" indent="-180000" algn="just">
              <a:buFont typeface="Wingdings" panose="05000000000000000000" pitchFamily="2" charset="2"/>
              <a:buChar char="Ø"/>
            </a:pPr>
            <a:r>
              <a:rPr lang="sr-Latn-BA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Račun obuke </a:t>
            </a:r>
            <a:r>
              <a:rPr lang="sr-Latn-BA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(fiskalni dokument koji se ne smatra fiskalnim računom)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Momentom uspostavljanja fiskalne konekcije smatra se ujedno i 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momentom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defiskalizovanja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fiskalnih uređaja koji su stavljene u upotrebu u skladu sa Zakonom o fiskalnim kasama,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pojedinom poslovnom prostoru obveznika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(nije potrebno podnošenje posebnog zahtjeva za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defiskalizaciju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fiskalnih uređaja koji se više ne upotrebljavaju)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773931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96" y="686493"/>
            <a:ext cx="7886700" cy="1325563"/>
          </a:xfrm>
        </p:spPr>
        <p:txBody>
          <a:bodyPr/>
          <a:lstStyle/>
          <a:p>
            <a:r>
              <a:rPr lang="sr-Latn-BA" dirty="0"/>
              <a:t>Postupak inicijalne </a:t>
            </a:r>
            <a:r>
              <a:rPr lang="sr-Latn-BA" dirty="0" err="1"/>
              <a:t>fiskalizacije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5A519FA-2045-E7F7-0B7E-DCEBD3B9D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736344"/>
              </p:ext>
            </p:extLst>
          </p:nvPr>
        </p:nvGraphicFramePr>
        <p:xfrm>
          <a:off x="628650" y="2012056"/>
          <a:ext cx="7886700" cy="4521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33050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2"/>
            <a:ext cx="7167609" cy="815604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Novčane kazne koje se odnose na postupak inicijalne fiskalizacije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fontScale="92500" lnSpcReduction="10000"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342900" lvl="1" indent="-342900" algn="just">
              <a:buFont typeface="+mj-lt"/>
              <a:buAutoNum type="arabicPeriod"/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Podaci o poslovnim prostorijama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Novčanom kaznom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 2.000 KM do 6.000 KM kazniće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 za prekršaj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pravno lice – obveznik 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ako prije početka korišćenja elektronskog fiskalnog uređaja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 dostavi Poreskoj upravi elektronskim putem podatke o poslovnim prostorima i mjestu prometa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kojima će koristiti taj elektronski fiskalni uređaj koristiti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gore navedeni prekršaj kazniće se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odgovorno lice u pravnom licu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novčanom kaznom od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400 KM do 1.200 KM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isti prekršaj kazniće se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preduzetnik i lice koje profesionalno obavlja samostalnu djelatnost,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novčanom kaznom od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800 KM do 2.400 KM</a:t>
            </a:r>
          </a:p>
          <a:p>
            <a:pPr marL="342900" lvl="1" indent="-342900" algn="just">
              <a:buFont typeface="+mj-lt"/>
              <a:buAutoNum type="arabicPeriod" startAt="2"/>
            </a:pP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Novčanom kaznom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 2.500 KM do 7.500 KM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kazniće se za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prekršaj pravno lice – obveznik 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ako ne koristi odgovarajući </a:t>
            </a:r>
            <a:r>
              <a:rPr lang="sr-Latn-BA" sz="1800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bezbjednosni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gore navedeni prekršaj kazniće se odgovorno lice u pravnom licu, novčanom kaznom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 500 KM do 1.500 KM</a:t>
            </a:r>
          </a:p>
          <a:p>
            <a:pPr lvl="1"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isti prekršaj kazniće se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preduzetnik i lice koje profesionalno obavlja samostalnu djelatnost,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novčanom kaznom </a:t>
            </a:r>
            <a:r>
              <a:rPr lang="sr-Latn-BA" sz="1800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 1.000 KM do 3.000 KM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816205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lnSpcReduction="10000"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obveznik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može koristiti može koristiti svoj (već postojeći) softver za izdavanje fiskalnih računa?</a:t>
            </a:r>
          </a:p>
          <a:p>
            <a:pPr marL="0" indent="0" algn="l">
              <a:buNone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Obveznici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koji raspolažu postojećim poslovnim softverima za izdavanje računa imaju sljedeće mogućnosti na raspolaganju: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svoje poslovne softvere povežu na ESIR koji će biti isporučen kao sastavni dio jedinstvenog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multifunkcionalnog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uređaja putem API poziva, za šta su date instrukcije na navedenom sajtu </a:t>
            </a:r>
            <a:r>
              <a:rPr lang="sr-Latn-BA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www.ofs.ba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u kom slučaju neće postojati obaveza da dobavljači tih poslovnih softvera sertifikuju iste kao ESIR kod Poreske uprave Republike Srpske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dobavljači poslovnih softvera izvrše sertifikaciju istih kod Poreske uprave Republike Srpske, čime bi taj softver dobio status odobrenog ESIR-a, prateći uputstva za sticanje statusa dobavljača elemenata elektronskih fiskalnih uređaja i podnošenje zahtjeva za odobrenje elemenata elektronskog fiskalnog uređaja, koja se nalaze na sljedećoj adresi: </a:t>
            </a:r>
            <a:r>
              <a:rPr lang="sr-Latn-BA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https://poreskaupravars.org/e-fiskalizacija/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izvrše nabavku drugog odobrenog ESIR-a, koji se nalazi u Registru dobavljača i elemenata elektronskih fiskalnih uređaja, na sljedećoj adresi: </a:t>
            </a:r>
            <a:r>
              <a:rPr lang="sr-Latn-BA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https://poreskaupravars.org/registar-dobavljaca/</a:t>
            </a: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6349357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just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…….nastavak</a:t>
            </a:r>
            <a:endParaRPr lang="sr-Latn-BA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Operator fiskalnog sistema je objavio uputstvo za integraciju IT sistema sa OFS ESIR rješenjima za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fiskalizaciju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putem API poziva, koje se može naći na sajtu </a:t>
            </a:r>
            <a:r>
              <a:rPr lang="sr-Latn-BA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www.ofs.ba</a:t>
            </a:r>
          </a:p>
          <a:p>
            <a:pPr algn="just"/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Osnovna vrsta elektronskog fiskalnog uređaja koji će biti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obezbijeđen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svim obveznicima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će biti jedinstveni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multifunkcionalni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 gdje su lokalni PFR,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bezbjedonosni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i ESIR (elektronski sistem za izdavanje računa) sastavni dijelovi takvog uređaja, a koji će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biti dužan da posjeduje na svakom mjestu prometa, osim u slučajevima kada korišćenje takvog uređaja neće biti moguće</a:t>
            </a: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745441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lnSpcReduction="10000"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su nerezidenti koji posluju na teritoriji Republike Srpske putem PDV zastupnika obveznici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Nisu, ukoliko nemaju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registrovan organizacioni dio na teritoriji Republike Srpske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obavljanje prometa dobara i usluga (nemaju poslovnu jedinicu), shodno članu 4. stav (1) Zakona o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je lice koje je </a:t>
            </a:r>
            <a:r>
              <a:rPr lang="sr-Latn-BA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registrovano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za obavljanje prometa roba i usluga</a:t>
            </a:r>
          </a:p>
          <a:p>
            <a:pPr algn="just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će biti moguće ovlastiti drugo lice (npr. pravno lice ili preduzetnika kojem je povjereno vođenje poslovnih knjiga i sačinjavanje finansijskih izvještaja) da vrši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fiskalizaciju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prometa u ime obveznika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Zakon o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prateći podzakonski akti ne zabranjuju davanje takvog ovlašćenja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Međutim, potrebno je istaknuti da se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bezbjedonosni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 izdaje na osnovu dostavljenih podataka za svaki poslovni prostor, koji uključuju i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geolokaciju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poslovnog prostora, te da je obveznik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dužan da prije početka korišćenja elektronskog fiskalnog uređaja dostavi Poreskoj upravi podatke o svakom poslovnom prostoru i mjestu prometa u kojem će se koristiti EFU, osim ako djelatnost obavljaju bez poslovnog prostora, odnosno na otvorenom prostoru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Samim tim, EFU se mora nalaziti na adresi na kojoj je prijavljeno njegovo korišćenje</a:t>
            </a: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3749946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će obveznik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vršiti evidentiranje prometa u slučaju kvara ili tehničke nemogućnosti rada EFU (prekid internet veze ili nestanak električne energije)?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Jedna od propisanih specifikacija jedinstvenog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multifunkcionalnog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uređaja je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posjedovanje baterije koja omogućava autonomiju u radu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Samim tim, nestanak električne energije neće imati uticaja na funkcionisanje EFU u određenom vremenskom periodu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Takođe, jedinstveni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multifunkcionalni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 je zbog posjedovanja lokalnog PFR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mogućnosti da </a:t>
            </a:r>
            <a:r>
              <a:rPr lang="sr-Latn-BA" sz="16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fiskalizuje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račune i u slučaju prekida internet veze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Kada je u pitanju kvar EFU, obaveza operatera fiskalnog sistema je da omogući obveznicima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usklađivanje sa odredbama Zakona o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što podrazumijeva i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održavanje fiskalnih uređaja i njihovu </a:t>
            </a:r>
            <a:r>
              <a:rPr lang="sr-Latn-BA" sz="16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pravovremenu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popravku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Bitno je istaknuti da Zakon o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 predviđa mogućnost izdavanja pisanog fiskalnog računa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je predviđao stari Zakon o fiskalnim kasama</a:t>
            </a: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7411846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obračunska plaćanja predstavljaju plaćanje u smislu Zakona o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Shodno članu 3. stav (4) Zakona,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bezgotovinska plaćanja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pored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prenosa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sredstava na račun u finansijskoj instituciji drugog poreskog obveznika,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obuhvataju i sva druga plaćanja koja se ne smatraju gotovinskim plaćanjem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Prema tome, i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obračunska plaćanja (kompenzacije, </a:t>
            </a:r>
            <a:r>
              <a:rPr lang="sr-Latn-BA" sz="16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asignacije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sr-Latn-BA" sz="16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cesije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pristupanje dugu, preuzimanje duga, ustupanje duga i sl.)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koja Zakon o unutrašnjem platnom prometu definiše kao izmirenja novčanih obaveza i potraživanja između učesnika bez upotrebe novca,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predstavljaju bezgotovinsko plaćanje u smislu Zakona o </a:t>
            </a:r>
            <a:r>
              <a:rPr lang="sr-Latn-BA" sz="16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fiskalizaciji</a:t>
            </a:r>
            <a:endParaRPr lang="sr-Latn-BA" sz="18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>
              <a:spcBef>
                <a:spcPts val="1000"/>
              </a:spcBef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Šta predstavlja instant plaćanje koje je navedeno kao jedan od načina plaćanja u članu 7. stav (1) tačka 2) Pravilnika o fiskalnom računu?</a:t>
            </a:r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Instant plaćanje predstavlja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poseban sistem brzog transfera novca između učesnika u platnom prometu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u kojem se kliring vrši 24/7 i u kojem je maksimalno dozvoljeno vrijeme za izvršenje transakcije 10 sekundi. U ovom trenutku još nije u primjeni u Republici Srpskoj, odnosno u BiH, u kojoj su u primjeni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žirokliring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(za transakcije do 10.000 KM) i bruto poravnanje u realnom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vremenu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(za transakcije iznad 10.000 KM)</a:t>
            </a:r>
          </a:p>
          <a:p>
            <a:pPr lvl="1" algn="just"/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849628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se i koje reklamne poruke mogu navoditi na fiskalnom računu?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Slično postojećem modelu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i novi model dozvoljava obvezniku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da, pored obaveznih elemenata,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fiskalnom računu iskaže i reklamne poruke, brojeve telefona i druge podatke u tekstualnom formatu od značaja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za obveznika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ili kupca dobara, odnosno korisnika usluga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Navedeni podaci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 smiju izazivati zabludu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kod kupaca dobara, odnosno korisnika usluga u pogledu preglednosti i transparentnosti obaveznih podataka propisanih članom 5. stav (2) Zakona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Reklamne poruke, brojevi telefona i drugi podaci se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 mogu iskazivati na kopiji računa i računu obuke</a:t>
            </a:r>
            <a:endParaRPr lang="sr-Latn-BA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>
              <a:spcBef>
                <a:spcPts val="1000"/>
              </a:spcBef>
            </a:pP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će elektronski fiskalni uređaj koji je registrovan za određeno mjesto prometa biti moguće koristiti u drugom poslovnom prostoru obveznika </a:t>
            </a:r>
            <a:r>
              <a:rPr lang="sr-Latn-BA" sz="18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ili na drugom mjestu prometa unutar istog poslovnog prostora?</a:t>
            </a:r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8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Bezbjedonosni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element, kao hardverski ili softverski element elektronskog fiskalnog uređaja, koji sadrži elektronski sertifikat obveznika i koji koristi PFR za potpisivanje računa, je </a:t>
            </a:r>
            <a:r>
              <a:rPr lang="sr-Latn-BA" sz="18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vezan za mjesto prometa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ne može se koristiti od strane neovlašćenog lica, a samim tim ni na drugom mjestu prometa ili na drugom uređaju na istom mjestu prometa, odnosno u okviru neodgovarajućeg elektronskog fiskalnog uređaja</a:t>
            </a:r>
          </a:p>
          <a:p>
            <a:pPr lvl="1" algn="just"/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6004656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lnSpcReduction="10000"/>
          </a:bodyPr>
          <a:lstStyle/>
          <a:p>
            <a:pPr algn="l"/>
            <a:r>
              <a:rPr lang="sr-Latn-BA" sz="1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Koji su uslovi za dostavljanje fiskalnog računa u digitalnom ili elektronskom obliku?</a:t>
            </a:r>
          </a:p>
          <a:p>
            <a:pPr marL="457200" lvl="1" indent="0" algn="just">
              <a:buNone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izdaje račun u elektronskom ili digitalnom obliku u sljedećim slučajevima:</a:t>
            </a:r>
          </a:p>
          <a:p>
            <a:pPr marL="1705950" lvl="3" indent="-285750" algn="just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sr-Latn-BA" sz="17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ne postoji tehnička mogućnost uvezivanja ESIR-a sa štampačem ili</a:t>
            </a:r>
          </a:p>
          <a:p>
            <a:pPr marL="1705950" lvl="3" indent="-285750" algn="just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sr-Latn-BA" sz="17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Ukoliko ne postoji fizički kontakt obveznika </a:t>
            </a:r>
            <a:r>
              <a:rPr lang="sr-Latn-BA" sz="1700" b="1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700" b="1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 kupca dobara i usluga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Međutim, bitno je istaći da obveznik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svakako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može, pored štampanog računa, omogućiti i elektronsko i/ili digitalno izdavanje računa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pri čemu takvi računi nemaju status kopija računa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Fiskalni račun u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digitalnom obliku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 račun koji se izdaje prikazom u aplikaciji obveznika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koji kupac robe ili usluga može preuzeti skeniranjem QR koda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Fiskalni račun u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elektronskom obliku 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 račun koji se šalje kupcu robe, odnosno korisniku usluge putem sistema elektronske komunikacije, kao što je elektronska pošta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Fiskalni račun u elektronskom obliku sadrži </a:t>
            </a:r>
            <a:r>
              <a:rPr lang="sr-Latn-BA" sz="1800" dirty="0" err="1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hiperlink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za verifikaciju računa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kojem se može pristupiti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preko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svih uređaja koji imaju pristup internetu</a:t>
            </a:r>
          </a:p>
          <a:p>
            <a:pPr algn="l"/>
            <a:endParaRPr lang="sr-Latn-BA" sz="18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0385664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kojim slučajevima će na fiskalnom računu biti obavezno iskazivanje poziva na broj drugog fiskalnog računa ili relevantnog dokumenta?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izdavanja fiskalnog računa sa tipom transakcije refundacija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kada se iskazuje poziv na jedinstveni redni broj fiskalnog računa sa tipom transakcije prodaja, a na koji se odnosi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povrat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uplate ili dijela uplate za promet, </a:t>
            </a:r>
            <a:r>
              <a:rPr lang="sr-Latn-BA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povrat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cijelog ili dijela avansa ili vraćanje i zamjena robe isporučene kupcu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izdavanja računa za promet, u okviru kojeg je plaćanje u cijelosti ili djelimično izvršeno putem avansa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kada se iskazuje poziv na jedinstveni redni broj prethodnog računa za avans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izdavanja kopije računa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kada se iskazuje poziv na jedinstveni redni broj računa za promet ili računa za avans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izdavanja računa za promet, koji se odnosi na promet izvršen na osnovu podataka iz predračuna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kada se iskazuje poziv na jedinstveni redni broj tog predračuna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Prilikom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izdavanja računa za avans, koji se odnosi na plaćanje izvršeno na osnovu podataka iz predračuna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kada se iskazuje poziv na jedinstveni redni broj tog predračuna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Kada se pored fiskalnog računa kupcu robe, odnosno korisniku usluga </a:t>
            </a:r>
            <a:r>
              <a:rPr lang="sr-Latn-BA" sz="18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izdaje i drugi račun ili sličan dokument, a koji se ne smatra fiskalnim računom</a:t>
            </a:r>
            <a:r>
              <a:rPr lang="sr-Latn-BA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u kom slučaju se na fiskalnom računu iskazuje poziv na broj ili druga identifikaciona oznaka drugog računa ili sličnog dokumenta</a:t>
            </a:r>
            <a:endParaRPr lang="sr-Latn-BA" sz="18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2201286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 lnSpcReduction="10000"/>
          </a:bodyPr>
          <a:lstStyle/>
          <a:p>
            <a:pPr algn="l"/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članarine i drugi doprinosi udruženjima građana, zajednicama etažnih vlasnika i drugim sličnim organizacijama predstavljaju predmet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za koji će te organizacije biti dužne da izdaju fiskalne račune?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Navedena pravna lica nisu registrovana za obavljanje prometa roba i usluga (nisu obveznik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- član 4. stav (1) Zakona) niti obavljaju promet roba i usluga (član 3. stav (2) Zakona), te samim tim članarine i drugi doprinosi ne predstavljaju predmet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Međutim, ukoliko ista obavljaju djelatnost na tržišnoj osnovi (davanje u zakup prostorija, reklamiranje, postavljanje antena i slično), u tom slučaju bi navedena pravna lica bili obveznici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228600" lvl="1">
              <a:spcBef>
                <a:spcPts val="1000"/>
              </a:spcBef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Na koji način se identifikuje kupac prilikom refundacije?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Navođenjem broja identifikacionog dokumenta kupca u maloprodaji 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Iako to nije eksplicitno navedeno u odredbama Pravilnika o fiskalnom računu (član 3. stav (4) Pravilnika o fiskalnom računu), može se zaključiti da se obaveza identifikacije kupca odnosi samo na refundacije fizičkim licima u maloprodaji, s obzirom da su kupci pravna lica i preduzetnici već identifikovani kroz JIB naveden na fiskalnom računu po osnovu kojeg se vrši refundacija, a koji se obavezno mora navesti na računu refundacije</a:t>
            </a:r>
          </a:p>
          <a:p>
            <a:pPr marL="228600" lvl="1">
              <a:spcBef>
                <a:spcPts val="1000"/>
              </a:spcBef>
            </a:pPr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788039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96" y="686493"/>
            <a:ext cx="7886700" cy="1325563"/>
          </a:xfrm>
        </p:spPr>
        <p:txBody>
          <a:bodyPr/>
          <a:lstStyle/>
          <a:p>
            <a:r>
              <a:rPr lang="sr-Latn-BA" dirty="0"/>
              <a:t>Postupak inicijalne </a:t>
            </a:r>
            <a:r>
              <a:rPr lang="sr-Latn-BA" dirty="0" err="1"/>
              <a:t>fiskalizacije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5A519FA-2045-E7F7-0B7E-DCEBD3B9D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0538517"/>
              </p:ext>
            </p:extLst>
          </p:nvPr>
        </p:nvGraphicFramePr>
        <p:xfrm>
          <a:off x="628650" y="1793288"/>
          <a:ext cx="7886700" cy="4909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18138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just"/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će biti neophodno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defiskalizovati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postojeće fiskalne kase?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Ne. Fiskalne kase koje su stavljene u upotrebu u skladu sa starim Zakonom o fiskalnim kasama smatraće se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defiskalizovanim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momentom uspostavljanja fiskalne konekcije u pojedinom poslovnom prostoru obveznika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algn="just">
              <a:spcBef>
                <a:spcPts val="1000"/>
              </a:spcBef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Koje su obaveze obveznika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vezi sa postojećim fiskalnim kasama, kontrolnim trakama i dnevnim izvještajima?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Nakon što momentom uspostavljanja fiskalne konekcije u pojedinom poslovnom prostoru obveznika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dođe do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postojećih fiskalnih kasa, koje su stavljene u upotrebu u skladu sa starim Zakonom o fiskalnim kasama, prestaju i sve obaveze obveznika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koje su bile propisane starim Zakonom o fiskalnim kasama, a koje se odnose na servisiranje fiskalnih kasa, čuvanje kontrolnih traka najmanje godinu dana, te vođenja i čuvanja knjige dnevnih izvještaja</a:t>
            </a:r>
          </a:p>
          <a:p>
            <a:pPr marL="228600" lvl="1" algn="just">
              <a:spcBef>
                <a:spcPts val="1000"/>
              </a:spcBef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Kakav je računovodstveni i poreski tretman postojećih fiskalnih kasa?</a:t>
            </a: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>
              <a:spcBef>
                <a:spcPts val="1000"/>
              </a:spcBef>
            </a:pPr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4876315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just"/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 li obveznik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slučaju kvara na kasi koja se nalazi u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prevoznom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sredstvu može koristiti drugu fiskalnu kasu?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Prema </a:t>
            </a:r>
            <a:r>
              <a:rPr lang="en-US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sada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šnjem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shvatanju u slučaju kvara na kasi koja se nalazi u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prevoznom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sredstvu nije moguće koristiti drugu fiskalnu kasu, s obzirom da je ista vezana za broj tablica navedenog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prevoznog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sredstva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pl-PL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tom slučaju potrebno je kontaktirati OFS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pl-PL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Svakako da treba razmotrititi i druge mogućnosti (na primjer privremena upotrebe fiskalne kase koja se koristi u fiksnom polsovnom prostoru do momenta otklanjanja kvara ili zamjene fiskalne kase) </a:t>
            </a:r>
          </a:p>
          <a:p>
            <a:pPr marL="228600" lvl="1" algn="just">
              <a:spcBef>
                <a:spcPts val="1000"/>
              </a:spcBef>
            </a:pP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će se vršiti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kupovine i korišćenja poklon kartica?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Kupovina poklon kartica će sa aspekta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smatrati avansnom, te je primalac avansa dužan izdati avansni račun </a:t>
            </a:r>
          </a:p>
          <a:p>
            <a:pPr marL="228600" lvl="1" algn="just">
              <a:spcBef>
                <a:spcPts val="1000"/>
              </a:spcBef>
            </a:pPr>
            <a:endParaRPr lang="en-US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pl-PL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>
              <a:spcBef>
                <a:spcPts val="1000"/>
              </a:spcBef>
            </a:pPr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69866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048708"/>
            <a:ext cx="7167609" cy="679262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pl-PL" sz="3600" i="1" dirty="0">
                <a:latin typeface="Calibri" panose="020F0502020204030204" pitchFamily="34" charset="0"/>
              </a:rPr>
              <a:t>Najčešća pitanja i dileme</a:t>
            </a:r>
            <a:br>
              <a:rPr lang="pl-PL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3600" i="1" dirty="0">
                <a:latin typeface="Calibri" panose="020F0502020204030204" pitchFamily="34" charset="0"/>
              </a:rPr>
            </a:b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pPr algn="just"/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koji način će se vršiti </a:t>
            </a:r>
            <a:r>
              <a:rPr lang="sr-Latn-BA" sz="19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9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knjižnih odobrenja i knjižnih terećenja?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 postoji konačan stav kada je u pitanju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knjižnih odobrenja i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terećanja</a:t>
            </a:r>
            <a:endParaRPr lang="sr-Latn-BA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Uglavnom će navedeni dokumenti biti vezani za veleprodaju koja će biti predmet </a:t>
            </a:r>
            <a:r>
              <a:rPr lang="sr-Latn-BA" sz="1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 dugom krugu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Kao moguća rješenja za </a:t>
            </a:r>
            <a:r>
              <a:rPr lang="sr-Latn-BA" sz="17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knjižna terećena</a:t>
            </a:r>
            <a:r>
              <a:rPr lang="sr-Latn-BA" sz="17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jesu izdavanje novog računa prodaje sa iznosom razlike kojom se tereti kupac ili poništavanje prethodno izdatog računa i izdavanje novog računa prodaje na ukupan iznos nakon dodatnog terećenja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Kao moguća rješenja za </a:t>
            </a:r>
            <a:r>
              <a:rPr lang="sr-Latn-BA" sz="17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knjižna odobrenja</a:t>
            </a:r>
            <a:r>
              <a:rPr lang="sr-Latn-BA" sz="1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jeste poništavanje prethodno izdatog računa i izdavanje novog računa prodaje na ukupan iznos nakon dodatnog odobrenja</a:t>
            </a: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algn="just">
              <a:spcBef>
                <a:spcPts val="1000"/>
              </a:spcBef>
            </a:pPr>
            <a:endParaRPr lang="en-US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pl-PL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7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>
              <a:spcBef>
                <a:spcPts val="1000"/>
              </a:spcBef>
            </a:pPr>
            <a:endParaRPr lang="sr-Latn-BA" sz="19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sr-Latn-BA" sz="16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sz="2000" dirty="0"/>
          </a:p>
          <a:p>
            <a:pPr algn="just">
              <a:buFont typeface="Wingdings" panose="05000000000000000000" pitchFamily="2" charset="2"/>
              <a:buChar char="Ø"/>
            </a:pPr>
            <a:endParaRPr lang="sr-Latn-BA" dirty="0"/>
          </a:p>
          <a:p>
            <a:endParaRPr lang="sr-Latn-BA" dirty="0"/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5795650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1454"/>
            <a:ext cx="7772400" cy="2387600"/>
          </a:xfrm>
        </p:spPr>
        <p:txBody>
          <a:bodyPr>
            <a:normAutofit/>
          </a:bodyPr>
          <a:lstStyle/>
          <a:p>
            <a:r>
              <a:rPr lang="sr-Latn-BA" sz="6600" b="1" dirty="0"/>
              <a:t>Hvala na pažnji!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842085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Poslovni prostor je (član 2. Zakona)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Svaki zatvoreni ili otvoreni prostor u kojem obveznik obavlja djelatnost 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Svaki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samonaplatni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uređaj – automat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Svako pokretno mjesto (vozilo, plovni objekat i slično) koje služi za obavljanje djelatnosti (uključujući i dio ili više dijelova jednog poslovnog prostora) 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Prostor koji obveznik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koristi samo povremeno ili privremeno radi obavljanja djelatnosti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Obveznici </a:t>
            </a:r>
            <a:r>
              <a:rPr lang="sr-Latn-BA" sz="16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sr-Latn-BA" sz="1600" dirty="0">
                <a:solidFill>
                  <a:schemeClr val="accen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dužni su PURS prijaviti poslovni prostor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odnosno poslovne prostorije u kojima će obavljati promet roba i usluga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 poslovnog prostora 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isključivo se podnosi elektronskim putem, </a:t>
            </a:r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upotrebom elektronskih servisa PU</a:t>
            </a:r>
          </a:p>
          <a:p>
            <a:pPr lvl="1" algn="just"/>
            <a:r>
              <a:rPr lang="sr-Latn-BA" sz="16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 poslovnog prostora sadrži podatke o poslovnom subjektu i poslovnim prostorijama i to za svaki poslovni prostor odvojeno</a:t>
            </a:r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49205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08699"/>
            <a:ext cx="7886700" cy="4456590"/>
          </a:xfrm>
        </p:spPr>
        <p:txBody>
          <a:bodyPr>
            <a:normAutofit fontScale="62500" lnSpcReduction="20000"/>
          </a:bodyPr>
          <a:lstStyle/>
          <a:p>
            <a:pPr marL="457200" lvl="1" indent="0" algn="just">
              <a:buNone/>
            </a:pPr>
            <a:endParaRPr lang="sr-Latn-BA" sz="2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 se podnosi na sličan </a:t>
            </a:r>
            <a:r>
              <a:rPr lang="sr-Latn-BA" sz="2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način kao što se podnose i druge poreske prijave, </a:t>
            </a:r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odnosno obrasci za registraciju poreskih obveznika i obveznika doprinosa</a:t>
            </a:r>
          </a:p>
          <a:p>
            <a:pPr lvl="1" algn="just"/>
            <a:r>
              <a:rPr lang="sr-Latn-BA" sz="2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 okviru portala za podnošenje poreskih prijava, pored postojećih kartica i prijava, dodana je nova sekcija – FISKALIZACIJA</a:t>
            </a:r>
          </a:p>
          <a:p>
            <a:pPr lvl="1" algn="just"/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Jedini uslov za elektronsko podnošenje ove prijave je posjedovanje elektronskog certifikata Poreske uprave koji je besplatan, odnosno za preuzimanje elektronskog certifikata potrebno je samo zaključiti ugovor o </a:t>
            </a:r>
            <a:r>
              <a:rPr lang="sr-Latn-BA" sz="2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certifikaciji</a:t>
            </a:r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lvl="1" algn="just"/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Pored ličnog podnošenja, sve poreske prijave i druge obrasce, što uključuje i Prijavu poslovnog prostora, obveznici </a:t>
            </a:r>
            <a:r>
              <a:rPr lang="sr-Latn-BA" sz="2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mogu podnositi i putem </a:t>
            </a:r>
            <a:r>
              <a:rPr lang="sr-Latn-BA" sz="2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pravnih lica i preduzetnika koji su kod nadležnih organa registrovani za pružanje računovodstvenih i knjigovodstvenih usluga</a:t>
            </a:r>
          </a:p>
          <a:p>
            <a:pPr lvl="1" algn="just"/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Podnošenje ove prijave jednostavno, iz razloga što je veći dio prijave unaprijed </a:t>
            </a:r>
            <a:r>
              <a:rPr lang="sr-Latn-BA" sz="2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predispunjen</a:t>
            </a:r>
            <a:r>
              <a:rPr lang="sr-Latn-BA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te se u najvećem broju slučajeva samo svodi na popunjavanje nekoliko obaveznih polja, koja su propisana </a:t>
            </a:r>
            <a:r>
              <a:rPr lang="sr-Latn-BA" sz="28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Pravilnikom o dostavljanju podataka i generisanju oznake poslovnog prostora i mjesta prometa</a:t>
            </a:r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665971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sr-Cyrl-BA" dirty="0"/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id="{FBC40FBF-6311-FBBA-8F66-63F0DDF83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" b="-63"/>
          <a:stretch>
            <a:fillRect/>
          </a:stretch>
        </p:blipFill>
        <p:spPr bwMode="auto">
          <a:xfrm>
            <a:off x="1014386" y="2400029"/>
            <a:ext cx="7443112" cy="280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714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 poslovnog prostora sadrži: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JIB glavne organizacione jedinice i poslovnih jedinica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(popunjava se samo ukoliko se promet obavlja u poslovnim jedinicama poslovnog subjekta - obveznika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naziv obveznika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naziv poslovnog prostora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(ovo polje se automatski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predispunjava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na osnovu naziva obveznika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s tim što se isto može mijenjati, zavisno od volje obveznika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tip poslovnog prostora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(objašnjenje na sljedećim slajdovima)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geolokaciju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poslovnog prostora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koju čine decimalna notacija geografske širine i dužine, te elevacija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adresu poslovnog prostora</a:t>
            </a:r>
          </a:p>
          <a:p>
            <a:pPr marL="590550" lvl="3" indent="-342900" algn="just">
              <a:buFont typeface="+mj-lt"/>
              <a:buAutoNum type="arabicPeriod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podatak o </a:t>
            </a:r>
            <a:r>
              <a:rPr lang="sr-Latn-BA" sz="1600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pretežnoj</a:t>
            </a: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djelatnosti koja se obavlja u poslovnom prostoru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(ovom polju se u padajućem meniju vrši odabir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pretežne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djelatnosti koja se obavlja u poslovnom prostoru, pri čemu informacioni sistem ovo polje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predispunjava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podatkom o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pretežnoj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djelatnosti obveznika 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fiskalizacija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koji se vodi u Registru poreskih obveznika, a koji se može promijeniti)</a:t>
            </a:r>
          </a:p>
          <a:p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031713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FD5B-E35B-9609-4CB6-E25AFAA29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41" y="1146361"/>
            <a:ext cx="7886700" cy="859993"/>
          </a:xfrm>
        </p:spPr>
        <p:txBody>
          <a:bodyPr>
            <a:normAutofit fontScale="90000"/>
          </a:bodyPr>
          <a:lstStyle/>
          <a:p>
            <a:br>
              <a:rPr lang="bs-Latn-BA" sz="3600" i="1" dirty="0">
                <a:latin typeface="Calibri" panose="020F0502020204030204" pitchFamily="34" charset="0"/>
              </a:rPr>
            </a:br>
            <a:r>
              <a:rPr lang="bs-Latn-BA" sz="3600" i="1" dirty="0" err="1">
                <a:latin typeface="Calibri" panose="020F0502020204030204" pitchFamily="34" charset="0"/>
              </a:rPr>
              <a:t>Podnošenje</a:t>
            </a:r>
            <a:r>
              <a:rPr lang="bs-Latn-BA" sz="3600" i="1" dirty="0">
                <a:latin typeface="Calibri" panose="020F0502020204030204" pitchFamily="34" charset="0"/>
              </a:rPr>
              <a:t> prijave poslovnog prostora u postupku </a:t>
            </a:r>
            <a:r>
              <a:rPr lang="bs-Latn-BA" sz="3600" i="1" dirty="0" err="1">
                <a:latin typeface="Calibri" panose="020F0502020204030204" pitchFamily="34" charset="0"/>
              </a:rPr>
              <a:t>fiskalizacije</a:t>
            </a:r>
            <a:br>
              <a:rPr lang="bs-Latn-BA" sz="4400" i="1" dirty="0">
                <a:latin typeface="Calibri" panose="020F0502020204030204" pitchFamily="34" charset="0"/>
              </a:rPr>
            </a:br>
            <a:endParaRPr lang="sr-Cyrl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2A7CD-43BC-C4B4-2D2E-01FA35196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sr-Latn-BA" sz="1600" b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lvl="1" indent="0" algn="just">
              <a:buNone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Prijava poslovnog prostora sadrži (nastavak):</a:t>
            </a:r>
          </a:p>
          <a:p>
            <a:pPr marL="590550" lvl="3" indent="-342900" algn="just">
              <a:buFont typeface="+mj-lt"/>
              <a:buAutoNum type="arabicPeriod" startAt="8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datum početka obavljanja djelatnosti u poslovnom prostoru za koju je podnijeta prijava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(ukoliko obveznik obavlja registrovanu sezonsku djelatnosti)</a:t>
            </a:r>
          </a:p>
          <a:p>
            <a:pPr marL="590550" lvl="3" indent="-342900" algn="just">
              <a:buFont typeface="+mj-lt"/>
              <a:buAutoNum type="arabicPeriod" startAt="8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datume privremenog zatvaranja/otvaranja poslovnog prostora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na primjer: </a:t>
            </a:r>
            <a:r>
              <a:rPr lang="en-US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godi</a:t>
            </a:r>
            <a:r>
              <a:rPr lang="sr-Latn-BA" sz="16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šnji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odmor, privremeni prestanak rada i slično</a:t>
            </a:r>
            <a:r>
              <a:rPr lang="en-US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endParaRPr lang="sr-Latn-BA" sz="1600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590550" lvl="3" indent="-342900" algn="just">
              <a:buFont typeface="+mj-lt"/>
              <a:buAutoNum type="arabicPeriod" startAt="8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datum prestanka obavljanja djelatnosti u poslovnom prostoru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(ukoliko obveznik obavlja registrovanu sezonsku djelatnosti)</a:t>
            </a:r>
            <a:endParaRPr lang="sr-Latn-BA" sz="1600" b="1" dirty="0">
              <a:solidFill>
                <a:schemeClr val="accent1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590550" lvl="3" indent="-342900" algn="just">
              <a:buFont typeface="+mj-lt"/>
              <a:buAutoNum type="arabicPeriod" startAt="8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kvadraturu poslovnog prostora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(u</a:t>
            </a:r>
            <a:r>
              <a:rPr lang="pl-PL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nosi se podatak o veličini poslovnog prostora koji se fiskalizuje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590550" lvl="3" indent="-342900" algn="just">
              <a:buFont typeface="+mj-lt"/>
              <a:buAutoNum type="arabicPeriod" startAt="8"/>
            </a:pPr>
            <a:r>
              <a:rPr lang="sr-Latn-BA" sz="1600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status poslovnog prostora </a:t>
            </a:r>
            <a:r>
              <a:rPr lang="sr-Latn-BA" sz="16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(aktivan/neaktivan/sezonski)</a:t>
            </a:r>
          </a:p>
          <a:p>
            <a:pPr marL="0" indent="0">
              <a:buNone/>
            </a:pPr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1128915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8555</TotalTime>
  <Words>5773</Words>
  <Application>Microsoft Office PowerPoint</Application>
  <PresentationFormat>On-screen Show (4:3)</PresentationFormat>
  <Paragraphs>507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Wingdings</vt:lpstr>
      <vt:lpstr>Office Theme</vt:lpstr>
      <vt:lpstr>Postupak inicijalne fiskalizacije u Republici Srpskoj</vt:lpstr>
      <vt:lpstr>Postupak fiskalizacije u Republici Srpskoj</vt:lpstr>
      <vt:lpstr>Postupak inicijalne fiskalizacije</vt:lpstr>
      <vt:lpstr>Postupak inicijalne fiskalizacije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 Podnošenje zahtjeva za izdavanje bezbjednosnog elementa  </vt:lpstr>
      <vt:lpstr>  Podnošenje zahtjeva za izdavanje bezbjednosnog elementa  </vt:lpstr>
      <vt:lpstr>  Podnošenje zahtjeva za izdavanje bezbjednosnog elementa  </vt:lpstr>
      <vt:lpstr>  Podnošenje zahtjeva za izdavanje bezbjednosnog elementa  </vt:lpstr>
      <vt:lpstr>  Podnošenje zahtjeva za izdavanje bezbjednosnog elementa  </vt:lpstr>
      <vt:lpstr>  Podnošenje zahtjeva za izdavanje bezbjednosnog elementa  </vt:lpstr>
      <vt:lpstr>  Podnošenje zahtjeva za izdavanje bezbjednosnog elementa 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Podnošenje prijave poslovnog prostora u postupku fiskalizacije </vt:lpstr>
      <vt:lpstr>    Podnošenje zahtjeva za subvencionisanje troškova inicijalne fiskalizacije     </vt:lpstr>
      <vt:lpstr>     Završetak postupka inicijalne fiskalizacije     </vt:lpstr>
      <vt:lpstr>      Novčane kazne koje se odnose na postupak inicijalne fiskalizacije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      Najčešća pitanja i dileme      </vt:lpstr>
      <vt:lpstr>Hvala na pažnji!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Miroslav brkic_1</cp:lastModifiedBy>
  <cp:revision>28</cp:revision>
  <dcterms:created xsi:type="dcterms:W3CDTF">2019-04-24T11:33:41Z</dcterms:created>
  <dcterms:modified xsi:type="dcterms:W3CDTF">2024-05-15T16:35:17Z</dcterms:modified>
</cp:coreProperties>
</file>